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AVI" ContentType="video/x-msvide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2"/>
  </p:notesMasterIdLst>
  <p:sldIdLst>
    <p:sldId id="256" r:id="rId2"/>
    <p:sldId id="293" r:id="rId3"/>
    <p:sldId id="288" r:id="rId4"/>
    <p:sldId id="294" r:id="rId5"/>
    <p:sldId id="290" r:id="rId6"/>
    <p:sldId id="289" r:id="rId7"/>
    <p:sldId id="291" r:id="rId8"/>
    <p:sldId id="292" r:id="rId9"/>
    <p:sldId id="282" r:id="rId10"/>
    <p:sldId id="265" r:id="rId11"/>
    <p:sldId id="260" r:id="rId12"/>
    <p:sldId id="286" r:id="rId13"/>
    <p:sldId id="268" r:id="rId14"/>
    <p:sldId id="287" r:id="rId15"/>
    <p:sldId id="295" r:id="rId16"/>
    <p:sldId id="296" r:id="rId17"/>
    <p:sldId id="297" r:id="rId18"/>
    <p:sldId id="298" r:id="rId19"/>
    <p:sldId id="299" r:id="rId20"/>
    <p:sldId id="277" r:id="rId2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FED4"/>
    <a:srgbClr val="FF5B5B"/>
    <a:srgbClr val="FF0000"/>
    <a:srgbClr val="FDC9B1"/>
    <a:srgbClr val="FFE9A3"/>
    <a:srgbClr val="F8EAE8"/>
    <a:srgbClr val="D6FEF7"/>
    <a:srgbClr val="B5FD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6" autoAdjust="0"/>
    <p:restoredTop sz="94660"/>
  </p:normalViewPr>
  <p:slideViewPr>
    <p:cSldViewPr>
      <p:cViewPr varScale="1">
        <p:scale>
          <a:sx n="50" d="100"/>
          <a:sy n="50" d="100"/>
        </p:scale>
        <p:origin x="590" y="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E:\&#20462;&#35542;&#65298;\&#23398;&#20250;3\30&#176;&#12288;&#26368;&#23567;Fs%202%20%20&#26368;&#36969;&#35373;&#3533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表面処理なし</c:v>
          </c:tx>
          <c:spPr>
            <a:ln w="28575">
              <a:noFill/>
            </a:ln>
          </c:spPr>
          <c:xVal>
            <c:numRef>
              <c:f>Sheet4!$D$15:$F$15</c:f>
              <c:numCache>
                <c:formatCode>General</c:formatCode>
                <c:ptCount val="3"/>
                <c:pt idx="0">
                  <c:v>30</c:v>
                </c:pt>
                <c:pt idx="1">
                  <c:v>45</c:v>
                </c:pt>
                <c:pt idx="2">
                  <c:v>60</c:v>
                </c:pt>
              </c:numCache>
            </c:numRef>
          </c:xVal>
          <c:yVal>
            <c:numRef>
              <c:f>Sheet4!$D$7:$D$9</c:f>
              <c:numCache>
                <c:formatCode>0.00_ </c:formatCode>
                <c:ptCount val="3"/>
                <c:pt idx="0">
                  <c:v>1.35</c:v>
                </c:pt>
                <c:pt idx="1">
                  <c:v>0.95000000000000007</c:v>
                </c:pt>
                <c:pt idx="2">
                  <c:v>0.64000000000000012</c:v>
                </c:pt>
              </c:numCache>
            </c:numRef>
          </c:yVal>
          <c:smooth val="0"/>
        </c:ser>
        <c:ser>
          <c:idx val="1"/>
          <c:order val="1"/>
          <c:tx>
            <c:v>貝殻</c:v>
          </c:tx>
          <c:spPr>
            <a:ln w="28575">
              <a:noFill/>
            </a:ln>
          </c:spPr>
          <c:xVal>
            <c:numRef>
              <c:f>Sheet4!$D$15:$F$15</c:f>
              <c:numCache>
                <c:formatCode>General</c:formatCode>
                <c:ptCount val="3"/>
                <c:pt idx="0">
                  <c:v>30</c:v>
                </c:pt>
                <c:pt idx="1">
                  <c:v>45</c:v>
                </c:pt>
                <c:pt idx="2">
                  <c:v>60</c:v>
                </c:pt>
              </c:numCache>
            </c:numRef>
          </c:xVal>
          <c:yVal>
            <c:numRef>
              <c:f>Sheet4!$E$7:$E$9</c:f>
              <c:numCache>
                <c:formatCode>0.00_ </c:formatCode>
                <c:ptCount val="3"/>
                <c:pt idx="0">
                  <c:v>1.4</c:v>
                </c:pt>
                <c:pt idx="1">
                  <c:v>1</c:v>
                </c:pt>
                <c:pt idx="2">
                  <c:v>0.66000000000000014</c:v>
                </c:pt>
              </c:numCache>
            </c:numRef>
          </c:yVal>
          <c:smooth val="0"/>
        </c:ser>
        <c:ser>
          <c:idx val="2"/>
          <c:order val="2"/>
          <c:tx>
            <c:v>礫</c:v>
          </c:tx>
          <c:spPr>
            <a:ln w="28575">
              <a:noFill/>
            </a:ln>
          </c:spPr>
          <c:xVal>
            <c:numRef>
              <c:f>Sheet4!$D$15:$F$15</c:f>
              <c:numCache>
                <c:formatCode>General</c:formatCode>
                <c:ptCount val="3"/>
                <c:pt idx="0">
                  <c:v>30</c:v>
                </c:pt>
                <c:pt idx="1">
                  <c:v>45</c:v>
                </c:pt>
                <c:pt idx="2">
                  <c:v>60</c:v>
                </c:pt>
              </c:numCache>
            </c:numRef>
          </c:xVal>
          <c:yVal>
            <c:numRef>
              <c:f>Sheet4!$F$7:$F$9</c:f>
              <c:numCache>
                <c:formatCode>0.00_ </c:formatCode>
                <c:ptCount val="3"/>
                <c:pt idx="0">
                  <c:v>1.48</c:v>
                </c:pt>
                <c:pt idx="1">
                  <c:v>1.06</c:v>
                </c:pt>
                <c:pt idx="2">
                  <c:v>0.70000000000000007</c:v>
                </c:pt>
              </c:numCache>
            </c:numRef>
          </c:yVal>
          <c:smooth val="0"/>
        </c:ser>
        <c:ser>
          <c:idx val="3"/>
          <c:order val="3"/>
          <c:tx>
            <c:v>木材</c:v>
          </c:tx>
          <c:spPr>
            <a:ln w="28575">
              <a:noFill/>
            </a:ln>
          </c:spPr>
          <c:xVal>
            <c:numRef>
              <c:f>Sheet4!$D$15:$F$15</c:f>
              <c:numCache>
                <c:formatCode>General</c:formatCode>
                <c:ptCount val="3"/>
                <c:pt idx="0">
                  <c:v>30</c:v>
                </c:pt>
                <c:pt idx="1">
                  <c:v>45</c:v>
                </c:pt>
                <c:pt idx="2">
                  <c:v>60</c:v>
                </c:pt>
              </c:numCache>
            </c:numRef>
          </c:xVal>
          <c:yVal>
            <c:numRef>
              <c:f>Sheet4!$G$7:$G$9</c:f>
              <c:numCache>
                <c:formatCode>0.00_ </c:formatCode>
                <c:ptCount val="3"/>
                <c:pt idx="0">
                  <c:v>1.56</c:v>
                </c:pt>
                <c:pt idx="1">
                  <c:v>1.1100000000000001</c:v>
                </c:pt>
                <c:pt idx="2">
                  <c:v>0.73000000000000009</c:v>
                </c:pt>
              </c:numCache>
            </c:numRef>
          </c:yVal>
          <c:smooth val="0"/>
        </c:ser>
        <c:ser>
          <c:idx val="4"/>
          <c:order val="4"/>
          <c:tx>
            <c:v>コンクリート</c:v>
          </c:tx>
          <c:spPr>
            <a:ln w="28575">
              <a:noFill/>
            </a:ln>
          </c:spPr>
          <c:xVal>
            <c:numRef>
              <c:f>Sheet4!$D$15:$F$15</c:f>
              <c:numCache>
                <c:formatCode>General</c:formatCode>
                <c:ptCount val="3"/>
                <c:pt idx="0">
                  <c:v>30</c:v>
                </c:pt>
                <c:pt idx="1">
                  <c:v>45</c:v>
                </c:pt>
                <c:pt idx="2">
                  <c:v>60</c:v>
                </c:pt>
              </c:numCache>
            </c:numRef>
          </c:xVal>
          <c:yVal>
            <c:numRef>
              <c:f>Sheet4!$H$7:$H$9</c:f>
              <c:numCache>
                <c:formatCode>0.00_ </c:formatCode>
                <c:ptCount val="3"/>
                <c:pt idx="0">
                  <c:v>1.62</c:v>
                </c:pt>
                <c:pt idx="1">
                  <c:v>1.1599999999999997</c:v>
                </c:pt>
                <c:pt idx="2">
                  <c:v>0.76000000000000012</c:v>
                </c:pt>
              </c:numCache>
            </c:numRef>
          </c:yVal>
          <c:smooth val="0"/>
        </c:ser>
        <c:ser>
          <c:idx val="5"/>
          <c:order val="5"/>
          <c:tx>
            <c:v>レンガ</c:v>
          </c:tx>
          <c:spPr>
            <a:ln w="28575">
              <a:noFill/>
            </a:ln>
          </c:spPr>
          <c:xVal>
            <c:numRef>
              <c:f>Sheet4!$D$15:$F$15</c:f>
              <c:numCache>
                <c:formatCode>General</c:formatCode>
                <c:ptCount val="3"/>
                <c:pt idx="0">
                  <c:v>30</c:v>
                </c:pt>
                <c:pt idx="1">
                  <c:v>45</c:v>
                </c:pt>
                <c:pt idx="2">
                  <c:v>60</c:v>
                </c:pt>
              </c:numCache>
            </c:numRef>
          </c:xVal>
          <c:yVal>
            <c:numRef>
              <c:f>Sheet4!$I$7:$I$9</c:f>
              <c:numCache>
                <c:formatCode>0.00_ </c:formatCode>
                <c:ptCount val="3"/>
                <c:pt idx="0">
                  <c:v>1.6800000000000002</c:v>
                </c:pt>
                <c:pt idx="1">
                  <c:v>1.2</c:v>
                </c:pt>
                <c:pt idx="2">
                  <c:v>0.79</c:v>
                </c:pt>
              </c:numCache>
            </c:numRef>
          </c:yVal>
          <c:smooth val="0"/>
        </c:ser>
        <c:dLbls>
          <c:showLegendKey val="0"/>
          <c:showVal val="0"/>
          <c:showCatName val="0"/>
          <c:showSerName val="0"/>
          <c:showPercent val="0"/>
          <c:showBubbleSize val="0"/>
        </c:dLbls>
        <c:axId val="674212984"/>
        <c:axId val="674220824"/>
      </c:scatterChart>
      <c:valAx>
        <c:axId val="674212984"/>
        <c:scaling>
          <c:orientation val="minMax"/>
          <c:max val="65"/>
          <c:min val="25"/>
        </c:scaling>
        <c:delete val="0"/>
        <c:axPos val="b"/>
        <c:title>
          <c:tx>
            <c:rich>
              <a:bodyPr/>
              <a:lstStyle/>
              <a:p>
                <a:pPr>
                  <a:defRPr/>
                </a:pPr>
                <a:r>
                  <a:rPr lang="ja-JP" altLang="en-US"/>
                  <a:t>法面勾配</a:t>
                </a:r>
                <a:r>
                  <a:rPr lang="en-US" altLang="ja-JP"/>
                  <a:t>(°)</a:t>
                </a:r>
                <a:endParaRPr lang="ja-JP" altLang="en-US"/>
              </a:p>
            </c:rich>
          </c:tx>
          <c:layout/>
          <c:overlay val="0"/>
        </c:title>
        <c:numFmt formatCode="General" sourceLinked="1"/>
        <c:majorTickMark val="out"/>
        <c:minorTickMark val="none"/>
        <c:tickLblPos val="nextTo"/>
        <c:crossAx val="674220824"/>
        <c:crosses val="autoZero"/>
        <c:crossBetween val="midCat"/>
        <c:majorUnit val="5"/>
      </c:valAx>
      <c:valAx>
        <c:axId val="674220824"/>
        <c:scaling>
          <c:orientation val="minMax"/>
          <c:max val="1.7"/>
          <c:min val="0.60000000000000042"/>
        </c:scaling>
        <c:delete val="0"/>
        <c:axPos val="l"/>
        <c:majorGridlines/>
        <c:title>
          <c:tx>
            <c:rich>
              <a:bodyPr rot="0" vert="wordArtVertRtl"/>
              <a:lstStyle/>
              <a:p>
                <a:pPr>
                  <a:defRPr/>
                </a:pPr>
                <a:r>
                  <a:rPr lang="ja-JP" altLang="en-US"/>
                  <a:t>安全率</a:t>
                </a:r>
              </a:p>
            </c:rich>
          </c:tx>
          <c:layout/>
          <c:overlay val="0"/>
        </c:title>
        <c:numFmt formatCode="0.00_ " sourceLinked="1"/>
        <c:majorTickMark val="out"/>
        <c:minorTickMark val="none"/>
        <c:tickLblPos val="nextTo"/>
        <c:crossAx val="674212984"/>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内部摩擦角(20°)</c:v>
          </c:tx>
          <c:spPr>
            <a:ln w="28575">
              <a:noFill/>
            </a:ln>
          </c:spPr>
          <c:trendline>
            <c:spPr>
              <a:ln>
                <a:solidFill>
                  <a:schemeClr val="accent1"/>
                </a:solidFill>
              </a:ln>
            </c:spPr>
            <c:trendlineType val="poly"/>
            <c:order val="2"/>
            <c:dispRSqr val="0"/>
            <c:dispEq val="1"/>
            <c:trendlineLbl>
              <c:layout>
                <c:manualLayout>
                  <c:x val="0.12903316298189096"/>
                  <c:y val="0.21221813560676495"/>
                </c:manualLayout>
              </c:layout>
              <c:numFmt formatCode="General" sourceLinked="0"/>
            </c:trendlineLbl>
          </c:trendline>
          <c:xVal>
            <c:numRef>
              <c:f>Sheet7!$D$16:$F$16</c:f>
              <c:numCache>
                <c:formatCode>General</c:formatCode>
                <c:ptCount val="3"/>
                <c:pt idx="0">
                  <c:v>30</c:v>
                </c:pt>
                <c:pt idx="1">
                  <c:v>45</c:v>
                </c:pt>
                <c:pt idx="2">
                  <c:v>60</c:v>
                </c:pt>
              </c:numCache>
            </c:numRef>
          </c:xVal>
          <c:yVal>
            <c:numRef>
              <c:f>Sheet7!$D$4:$F$4</c:f>
              <c:numCache>
                <c:formatCode>0.00_ </c:formatCode>
                <c:ptCount val="3"/>
                <c:pt idx="0">
                  <c:v>2</c:v>
                </c:pt>
                <c:pt idx="1">
                  <c:v>2.88</c:v>
                </c:pt>
                <c:pt idx="2">
                  <c:v>4.29</c:v>
                </c:pt>
              </c:numCache>
            </c:numRef>
          </c:yVal>
          <c:smooth val="0"/>
        </c:ser>
        <c:ser>
          <c:idx val="1"/>
          <c:order val="1"/>
          <c:tx>
            <c:v>内部摩擦角(30°)</c:v>
          </c:tx>
          <c:spPr>
            <a:ln w="28575">
              <a:noFill/>
            </a:ln>
          </c:spPr>
          <c:marker>
            <c:spPr>
              <a:ln>
                <a:noFill/>
              </a:ln>
            </c:spPr>
          </c:marker>
          <c:trendline>
            <c:spPr>
              <a:ln>
                <a:solidFill>
                  <a:srgbClr val="C00000"/>
                </a:solidFill>
              </a:ln>
            </c:spPr>
            <c:trendlineType val="poly"/>
            <c:order val="2"/>
            <c:dispRSqr val="0"/>
            <c:dispEq val="1"/>
            <c:trendlineLbl>
              <c:layout>
                <c:manualLayout>
                  <c:x val="0.15901594267303634"/>
                  <c:y val="9.6650079815692999E-2"/>
                </c:manualLayout>
              </c:layout>
              <c:numFmt formatCode="General" sourceLinked="0"/>
            </c:trendlineLbl>
          </c:trendline>
          <c:xVal>
            <c:numRef>
              <c:f>Sheet7!$D$16:$F$16</c:f>
              <c:numCache>
                <c:formatCode>General</c:formatCode>
                <c:ptCount val="3"/>
                <c:pt idx="0">
                  <c:v>30</c:v>
                </c:pt>
                <c:pt idx="1">
                  <c:v>45</c:v>
                </c:pt>
                <c:pt idx="2">
                  <c:v>60</c:v>
                </c:pt>
              </c:numCache>
            </c:numRef>
          </c:xVal>
          <c:yVal>
            <c:numRef>
              <c:f>Sheet7!$D$5:$F$5</c:f>
              <c:numCache>
                <c:formatCode>0.00_ </c:formatCode>
                <c:ptCount val="3"/>
                <c:pt idx="0">
                  <c:v>1.28</c:v>
                </c:pt>
                <c:pt idx="1">
                  <c:v>1.8</c:v>
                </c:pt>
                <c:pt idx="2">
                  <c:v>2.7</c:v>
                </c:pt>
              </c:numCache>
            </c:numRef>
          </c:yVal>
          <c:smooth val="0"/>
        </c:ser>
        <c:ser>
          <c:idx val="2"/>
          <c:order val="2"/>
          <c:tx>
            <c:v>内部摩擦角(40°)</c:v>
          </c:tx>
          <c:spPr>
            <a:ln w="28575">
              <a:noFill/>
            </a:ln>
          </c:spPr>
          <c:marker>
            <c:spPr>
              <a:solidFill>
                <a:srgbClr val="00B050"/>
              </a:solidFill>
              <a:ln>
                <a:noFill/>
              </a:ln>
            </c:spPr>
          </c:marker>
          <c:trendline>
            <c:spPr>
              <a:ln>
                <a:solidFill>
                  <a:srgbClr val="00B050"/>
                </a:solidFill>
              </a:ln>
            </c:spPr>
            <c:trendlineType val="poly"/>
            <c:order val="2"/>
            <c:dispRSqr val="0"/>
            <c:dispEq val="1"/>
            <c:trendlineLbl>
              <c:layout>
                <c:manualLayout>
                  <c:x val="0.13961532051994222"/>
                  <c:y val="0.13584918439861457"/>
                </c:manualLayout>
              </c:layout>
              <c:numFmt formatCode="General" sourceLinked="0"/>
            </c:trendlineLbl>
          </c:trendline>
          <c:xVal>
            <c:numRef>
              <c:f>Sheet7!$D$16:$F$16</c:f>
              <c:numCache>
                <c:formatCode>General</c:formatCode>
                <c:ptCount val="3"/>
                <c:pt idx="0">
                  <c:v>30</c:v>
                </c:pt>
                <c:pt idx="1">
                  <c:v>45</c:v>
                </c:pt>
                <c:pt idx="2">
                  <c:v>60</c:v>
                </c:pt>
              </c:numCache>
            </c:numRef>
          </c:xVal>
          <c:yVal>
            <c:numRef>
              <c:f>Sheet7!$D$6:$F$6</c:f>
              <c:numCache>
                <c:formatCode>0.00_ </c:formatCode>
                <c:ptCount val="3"/>
                <c:pt idx="0">
                  <c:v>0.88</c:v>
                </c:pt>
                <c:pt idx="1">
                  <c:v>1.23</c:v>
                </c:pt>
                <c:pt idx="2">
                  <c:v>1.88</c:v>
                </c:pt>
              </c:numCache>
            </c:numRef>
          </c:yVal>
          <c:smooth val="0"/>
        </c:ser>
        <c:dLbls>
          <c:showLegendKey val="0"/>
          <c:showVal val="0"/>
          <c:showCatName val="0"/>
          <c:showSerName val="0"/>
          <c:showPercent val="0"/>
          <c:showBubbleSize val="0"/>
        </c:dLbls>
        <c:axId val="674210240"/>
        <c:axId val="674213376"/>
      </c:scatterChart>
      <c:valAx>
        <c:axId val="674210240"/>
        <c:scaling>
          <c:orientation val="minMax"/>
          <c:min val="20"/>
        </c:scaling>
        <c:delete val="0"/>
        <c:axPos val="b"/>
        <c:title>
          <c:tx>
            <c:rich>
              <a:bodyPr/>
              <a:lstStyle/>
              <a:p>
                <a:pPr>
                  <a:defRPr/>
                </a:pPr>
                <a:r>
                  <a:rPr lang="ja-JP" altLang="en-US"/>
                  <a:t>法面勾配</a:t>
                </a:r>
                <a:r>
                  <a:rPr lang="en-US" altLang="ja-JP"/>
                  <a:t>(°)</a:t>
                </a:r>
                <a:endParaRPr lang="ja-JP" altLang="en-US"/>
              </a:p>
            </c:rich>
          </c:tx>
          <c:layout/>
          <c:overlay val="0"/>
        </c:title>
        <c:numFmt formatCode="General" sourceLinked="1"/>
        <c:majorTickMark val="out"/>
        <c:minorTickMark val="none"/>
        <c:tickLblPos val="nextTo"/>
        <c:crossAx val="674213376"/>
        <c:crosses val="autoZero"/>
        <c:crossBetween val="midCat"/>
      </c:valAx>
      <c:valAx>
        <c:axId val="674213376"/>
        <c:scaling>
          <c:orientation val="minMax"/>
          <c:max val="4.5"/>
          <c:min val="0.5"/>
        </c:scaling>
        <c:delete val="0"/>
        <c:axPos val="l"/>
        <c:majorGridlines/>
        <c:title>
          <c:tx>
            <c:rich>
              <a:bodyPr rot="0" vert="wordArtVertRtl"/>
              <a:lstStyle/>
              <a:p>
                <a:pPr>
                  <a:defRPr/>
                </a:pPr>
                <a:r>
                  <a:rPr lang="ja-JP" altLang="en-US"/>
                  <a:t>摩擦抵抗係数</a:t>
                </a:r>
              </a:p>
            </c:rich>
          </c:tx>
          <c:layout/>
          <c:overlay val="0"/>
        </c:title>
        <c:numFmt formatCode="0.00_ " sourceLinked="1"/>
        <c:majorTickMark val="out"/>
        <c:minorTickMark val="none"/>
        <c:tickLblPos val="nextTo"/>
        <c:crossAx val="674210240"/>
        <c:crosses val="autoZero"/>
        <c:crossBetween val="midCat"/>
      </c:valAx>
    </c:plotArea>
    <c:legend>
      <c:legendPos val="r"/>
      <c:layout>
        <c:manualLayout>
          <c:xMode val="edge"/>
          <c:yMode val="edge"/>
          <c:x val="0.79793772914120653"/>
          <c:y val="5.3532307326476403E-2"/>
          <c:w val="0.20206227085879347"/>
          <c:h val="0.78956115012561956"/>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wmf"/><Relationship Id="rId7" Type="http://schemas.openxmlformats.org/officeDocument/2006/relationships/image" Target="../media/image16.wmf"/><Relationship Id="rId2" Type="http://schemas.openxmlformats.org/officeDocument/2006/relationships/image" Target="../media/image11.wmf"/><Relationship Id="rId1" Type="http://schemas.openxmlformats.org/officeDocument/2006/relationships/image" Target="../media/image10.wmf"/><Relationship Id="rId6" Type="http://schemas.openxmlformats.org/officeDocument/2006/relationships/image" Target="../media/image15.wmf"/><Relationship Id="rId5" Type="http://schemas.openxmlformats.org/officeDocument/2006/relationships/image" Target="../media/image14.wmf"/><Relationship Id="rId10" Type="http://schemas.openxmlformats.org/officeDocument/2006/relationships/image" Target="../media/image19.wmf"/><Relationship Id="rId4" Type="http://schemas.openxmlformats.org/officeDocument/2006/relationships/image" Target="../media/image13.wmf"/><Relationship Id="rId9"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299E86-9600-45EF-AC24-7AF3F9DEDDFF}" type="datetimeFigureOut">
              <a:rPr kumimoji="1" lang="ja-JP" altLang="en-US" smtClean="0"/>
              <a:pPr/>
              <a:t>2015/1/2</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7C1ED0-20FB-472F-AE3A-9E0EA30D8390}" type="slidenum">
              <a:rPr kumimoji="1" lang="ja-JP" altLang="en-US" smtClean="0"/>
              <a:pPr/>
              <a:t>‹#›</a:t>
            </a:fld>
            <a:endParaRPr kumimoji="1" lang="ja-JP" altLang="en-US"/>
          </a:p>
        </p:txBody>
      </p:sp>
    </p:spTree>
    <p:extLst>
      <p:ext uri="{BB962C8B-B14F-4D97-AF65-F5344CB8AC3E}">
        <p14:creationId xmlns:p14="http://schemas.microsoft.com/office/powerpoint/2010/main" val="7048530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A95400CC-8E7F-4682-94F8-D38B73472640}" type="datetime1">
              <a:rPr kumimoji="1" lang="ja-JP" altLang="en-US" smtClean="0"/>
              <a:pPr/>
              <a:t>2015/1/2</a:t>
            </a:fld>
            <a:endParaRPr kumimoji="1" lang="ja-JP" altLang="en-US"/>
          </a:p>
        </p:txBody>
      </p:sp>
      <p:sp>
        <p:nvSpPr>
          <p:cNvPr id="5" name="Footer Placeholder 4"/>
          <p:cNvSpPr>
            <a:spLocks noGrp="1"/>
          </p:cNvSpPr>
          <p:nvPr>
            <p:ph type="ftr" sz="quarter" idx="11"/>
          </p:nvPr>
        </p:nvSpPr>
        <p:spPr>
          <a:xfrm>
            <a:off x="2743973" y="5870576"/>
            <a:ext cx="3932137" cy="377825"/>
          </a:xfrm>
        </p:spPr>
        <p:txBody>
          <a:bodyPr/>
          <a:lstStyle/>
          <a:p>
            <a:endParaRPr kumimoji="1" lang="ja-JP" altLang="en-US"/>
          </a:p>
        </p:txBody>
      </p:sp>
      <p:sp>
        <p:nvSpPr>
          <p:cNvPr id="6" name="Slide Number Placeholder 5"/>
          <p:cNvSpPr>
            <a:spLocks noGrp="1"/>
          </p:cNvSpPr>
          <p:nvPr>
            <p:ph type="sldNum" sz="quarter" idx="12"/>
          </p:nvPr>
        </p:nvSpPr>
        <p:spPr>
          <a:xfrm>
            <a:off x="8040685" y="5870576"/>
            <a:ext cx="417516" cy="377825"/>
          </a:xfrm>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3159344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ja-JP" altLang="en-US" smtClean="0"/>
              <a:t>図を追加</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F22459F-D984-4B9E-9FAC-B5F906047512}" type="datetime1">
              <a:rPr kumimoji="1" lang="ja-JP" altLang="en-US" smtClean="0"/>
              <a:pPr/>
              <a:t>2015/1/2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191710115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F22459F-D984-4B9E-9FAC-B5F906047512}" type="datetime1">
              <a:rPr kumimoji="1" lang="ja-JP" altLang="en-US" smtClean="0"/>
              <a:pPr/>
              <a:t>2015/1/2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1680893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F22459F-D984-4B9E-9FAC-B5F906047512}" type="datetime1">
              <a:rPr kumimoji="1" lang="ja-JP" altLang="en-US" smtClean="0"/>
              <a:pPr/>
              <a:t>2015/1/2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145053957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F22459F-D984-4B9E-9FAC-B5F906047512}" type="datetime1">
              <a:rPr kumimoji="1" lang="ja-JP" altLang="en-US" smtClean="0"/>
              <a:pPr/>
              <a:t>2015/1/2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58083387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F22459F-D984-4B9E-9FAC-B5F906047512}" type="datetime1">
              <a:rPr kumimoji="1" lang="ja-JP" altLang="en-US" smtClean="0"/>
              <a:pPr/>
              <a:t>2015/1/2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234524802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ja-JP" altLang="en-US" smtClean="0"/>
              <a:t>マスター タイトルの書式設定</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ja-JP" altLang="en-US" smtClean="0"/>
              <a:t>マスター テキストの書式設定</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F22459F-D984-4B9E-9FAC-B5F906047512}" type="datetime1">
              <a:rPr kumimoji="1" lang="ja-JP" altLang="en-US" smtClean="0"/>
              <a:pPr/>
              <a:t>2015/1/2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97494576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F22459F-D984-4B9E-9FAC-B5F906047512}" type="datetime1">
              <a:rPr kumimoji="1" lang="ja-JP" altLang="en-US" smtClean="0"/>
              <a:pPr/>
              <a:t>2015/1/2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75441307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F22459F-D984-4B9E-9FAC-B5F906047512}" type="datetime1">
              <a:rPr kumimoji="1" lang="ja-JP" altLang="en-US" smtClean="0"/>
              <a:pPr/>
              <a:t>2015/1/2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393444137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nchor="ct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A96582B-8F15-4004-8E60-CD891B57B6B7}" type="datetime1">
              <a:rPr kumimoji="1" lang="ja-JP" altLang="en-US" smtClean="0"/>
              <a:pPr/>
              <a:t>2015/1/2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1366669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10DDF82-68A2-4943-B081-5BEEAEBD0AA3}" type="datetime1">
              <a:rPr kumimoji="1" lang="ja-JP" altLang="en-US" smtClean="0"/>
              <a:pPr/>
              <a:t>2015/1/2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271733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44C38027-EC82-4D6E-953F-79094D8AFF15}" type="datetime1">
              <a:rPr kumimoji="1" lang="ja-JP" altLang="en-US" smtClean="0"/>
              <a:pPr/>
              <a:t>2015/1/2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401568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3486AC3F-C40C-4B25-8921-F13ECA662CB4}" type="datetime1">
              <a:rPr kumimoji="1" lang="ja-JP" altLang="en-US" smtClean="0"/>
              <a:pPr/>
              <a:t>2015/1/2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1083811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03FA8DC-93DE-4683-8EF0-3FFC5CDF2ED1}" type="datetime1">
              <a:rPr kumimoji="1" lang="ja-JP" altLang="en-US" smtClean="0"/>
              <a:pPr/>
              <a:t>2015/1/2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293294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7F1E624E-1CB3-4A46-8FE2-9FFDB1D064C0}" type="datetime1">
              <a:rPr kumimoji="1" lang="ja-JP" altLang="en-US" smtClean="0"/>
              <a:pPr/>
              <a:t>2015/1/2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1354158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F22459F-D984-4B9E-9FAC-B5F906047512}" type="datetime1">
              <a:rPr kumimoji="1" lang="ja-JP" altLang="en-US" smtClean="0"/>
              <a:pPr/>
              <a:t>2015/1/2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317791501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ja-JP" altLang="en-US" smtClean="0"/>
              <a:t>マスター タイトルの書式設定</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ja-JP" altLang="en-US" smtClean="0"/>
              <a:t>図を追加</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BBA1C49-4CA7-438D-97C3-F7FC456EF1D3}" type="datetime1">
              <a:rPr kumimoji="1" lang="ja-JP" altLang="en-US" smtClean="0"/>
              <a:pPr/>
              <a:t>2015/1/2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3919228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F22459F-D984-4B9E-9FAC-B5F906047512}" type="datetime1">
              <a:rPr kumimoji="1" lang="ja-JP" altLang="en-US" smtClean="0"/>
              <a:pPr/>
              <a:t>2015/1/2</a:t>
            </a:fld>
            <a:endParaRPr kumimoji="1" lang="ja-JP" altLang="en-US"/>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195C236-5A30-4F51-ABBB-F261B72CD4DA}" type="slidenum">
              <a:rPr kumimoji="1" lang="ja-JP" altLang="en-US" smtClean="0"/>
              <a:pPr/>
              <a:t>‹#›</a:t>
            </a:fld>
            <a:endParaRPr kumimoji="1" lang="ja-JP" altLang="en-US"/>
          </a:p>
        </p:txBody>
      </p:sp>
    </p:spTree>
    <p:extLst>
      <p:ext uri="{BB962C8B-B14F-4D97-AF65-F5344CB8AC3E}">
        <p14:creationId xmlns:p14="http://schemas.microsoft.com/office/powerpoint/2010/main" val="1464769164"/>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hf hdr="0" ftr="0" dt="0"/>
  <p:txStyles>
    <p:titleStyle>
      <a:lvl1pPr algn="l" defTabSz="457200" rtl="0" eaLnBrk="1" latinLnBrk="0" hangingPunct="1">
        <a:spcBef>
          <a:spcPct val="0"/>
        </a:spcBef>
        <a:buNone/>
        <a:defRPr kumimoji="1" sz="32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6.bin"/><Relationship Id="rId18" Type="http://schemas.openxmlformats.org/officeDocument/2006/relationships/image" Target="../media/image16.wmf"/><Relationship Id="rId26" Type="http://schemas.openxmlformats.org/officeDocument/2006/relationships/oleObject" Target="../embeddings/oleObject13.bin"/><Relationship Id="rId3" Type="http://schemas.openxmlformats.org/officeDocument/2006/relationships/image" Target="../media/image20.png"/><Relationship Id="rId21" Type="http://schemas.openxmlformats.org/officeDocument/2006/relationships/oleObject" Target="../embeddings/oleObject10.bin"/><Relationship Id="rId7" Type="http://schemas.openxmlformats.org/officeDocument/2006/relationships/oleObject" Target="../embeddings/oleObject3.bin"/><Relationship Id="rId12" Type="http://schemas.openxmlformats.org/officeDocument/2006/relationships/image" Target="../media/image13.wmf"/><Relationship Id="rId17" Type="http://schemas.openxmlformats.org/officeDocument/2006/relationships/oleObject" Target="../embeddings/oleObject8.bin"/><Relationship Id="rId25" Type="http://schemas.openxmlformats.org/officeDocument/2006/relationships/oleObject" Target="../embeddings/oleObject12.bin"/><Relationship Id="rId2" Type="http://schemas.openxmlformats.org/officeDocument/2006/relationships/slideLayout" Target="../slideLayouts/slideLayout7.xml"/><Relationship Id="rId16" Type="http://schemas.openxmlformats.org/officeDocument/2006/relationships/image" Target="../media/image15.wmf"/><Relationship Id="rId20" Type="http://schemas.openxmlformats.org/officeDocument/2006/relationships/image" Target="../media/image17.wmf"/><Relationship Id="rId29" Type="http://schemas.openxmlformats.org/officeDocument/2006/relationships/oleObject" Target="../embeddings/oleObject16.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24" Type="http://schemas.openxmlformats.org/officeDocument/2006/relationships/image" Target="../media/image19.wmf"/><Relationship Id="rId5" Type="http://schemas.openxmlformats.org/officeDocument/2006/relationships/image" Target="../media/image10.wmf"/><Relationship Id="rId15" Type="http://schemas.openxmlformats.org/officeDocument/2006/relationships/oleObject" Target="../embeddings/oleObject7.bin"/><Relationship Id="rId23" Type="http://schemas.openxmlformats.org/officeDocument/2006/relationships/oleObject" Target="../embeddings/oleObject11.bin"/><Relationship Id="rId28" Type="http://schemas.openxmlformats.org/officeDocument/2006/relationships/oleObject" Target="../embeddings/oleObject15.bin"/><Relationship Id="rId10" Type="http://schemas.openxmlformats.org/officeDocument/2006/relationships/image" Target="../media/image12.wmf"/><Relationship Id="rId19" Type="http://schemas.openxmlformats.org/officeDocument/2006/relationships/oleObject" Target="../embeddings/oleObject9.bin"/><Relationship Id="rId31" Type="http://schemas.openxmlformats.org/officeDocument/2006/relationships/oleObject" Target="../embeddings/oleObject18.bin"/><Relationship Id="rId4" Type="http://schemas.openxmlformats.org/officeDocument/2006/relationships/oleObject" Target="../embeddings/oleObject1.bin"/><Relationship Id="rId9" Type="http://schemas.openxmlformats.org/officeDocument/2006/relationships/oleObject" Target="../embeddings/oleObject4.bin"/><Relationship Id="rId14" Type="http://schemas.openxmlformats.org/officeDocument/2006/relationships/image" Target="../media/image14.wmf"/><Relationship Id="rId22" Type="http://schemas.openxmlformats.org/officeDocument/2006/relationships/image" Target="../media/image18.wmf"/><Relationship Id="rId27" Type="http://schemas.openxmlformats.org/officeDocument/2006/relationships/oleObject" Target="../embeddings/oleObject14.bin"/><Relationship Id="rId30" Type="http://schemas.openxmlformats.org/officeDocument/2006/relationships/oleObject" Target="../embeddings/oleObject17.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4236/jbcpr.2013.13009%20Published%20Online%20September%202013"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16632"/>
            <a:ext cx="9013032" cy="3024335"/>
          </a:xfrm>
        </p:spPr>
        <p:txBody>
          <a:bodyPr>
            <a:noAutofit/>
          </a:bodyPr>
          <a:lstStyle/>
          <a:p>
            <a:pPr algn="ctr"/>
            <a:r>
              <a:rPr lang="ja-JP" altLang="en-US" dirty="0">
                <a:solidFill>
                  <a:schemeClr val="tx1"/>
                </a:solidFill>
                <a:latin typeface="HGS創英角ﾎﾟｯﾌﾟ体" panose="040B0A00000000000000" pitchFamily="50" charset="-128"/>
                <a:ea typeface="HGS創英角ﾎﾟｯﾌﾟ体" panose="040B0A00000000000000" pitchFamily="50" charset="-128"/>
              </a:rPr>
              <a:t>建設廃棄物を用いた</a:t>
            </a:r>
            <a:r>
              <a:rPr lang="ja-JP" altLang="en-US" dirty="0" smtClean="0">
                <a:solidFill>
                  <a:schemeClr val="tx1"/>
                </a:solidFill>
                <a:latin typeface="HGS創英角ﾎﾟｯﾌﾟ体" panose="040B0A00000000000000" pitchFamily="50" charset="-128"/>
                <a:ea typeface="HGS創英角ﾎﾟｯﾌﾟ体" panose="040B0A00000000000000" pitchFamily="50" charset="-128"/>
              </a:rPr>
              <a:t>透水性</a:t>
            </a:r>
            <a:r>
              <a:rPr lang="en-US" altLang="ja-JP" dirty="0" smtClean="0">
                <a:solidFill>
                  <a:schemeClr val="tx1"/>
                </a:solidFill>
                <a:latin typeface="HGS創英角ﾎﾟｯﾌﾟ体" panose="040B0A00000000000000" pitchFamily="50" charset="-128"/>
                <a:ea typeface="HGS創英角ﾎﾟｯﾌﾟ体" panose="040B0A00000000000000" pitchFamily="50" charset="-128"/>
              </a:rPr>
              <a:t/>
            </a:r>
            <a:br>
              <a:rPr lang="en-US" altLang="ja-JP" dirty="0" smtClean="0">
                <a:solidFill>
                  <a:schemeClr val="tx1"/>
                </a:solidFill>
                <a:latin typeface="HGS創英角ﾎﾟｯﾌﾟ体" panose="040B0A00000000000000" pitchFamily="50" charset="-128"/>
                <a:ea typeface="HGS創英角ﾎﾟｯﾌﾟ体" panose="040B0A00000000000000" pitchFamily="50" charset="-128"/>
              </a:rPr>
            </a:br>
            <a:r>
              <a:rPr lang="ja-JP" altLang="en-US" dirty="0" smtClean="0">
                <a:solidFill>
                  <a:schemeClr val="tx1"/>
                </a:solidFill>
                <a:latin typeface="HGS創英角ﾎﾟｯﾌﾟ体" panose="040B0A00000000000000" pitchFamily="50" charset="-128"/>
                <a:ea typeface="HGS創英角ﾎﾟｯﾌﾟ体" panose="040B0A00000000000000" pitchFamily="50" charset="-128"/>
              </a:rPr>
              <a:t>セメント</a:t>
            </a:r>
            <a:r>
              <a:rPr lang="ja-JP" altLang="en-US" dirty="0">
                <a:solidFill>
                  <a:schemeClr val="tx1"/>
                </a:solidFill>
                <a:latin typeface="HGS創英角ﾎﾟｯﾌﾟ体" panose="040B0A00000000000000" pitchFamily="50" charset="-128"/>
                <a:ea typeface="HGS創英角ﾎﾟｯﾌﾟ体" panose="040B0A00000000000000" pitchFamily="50" charset="-128"/>
              </a:rPr>
              <a:t>複合材に関する研究</a:t>
            </a:r>
            <a:endParaRPr kumimoji="1" lang="ja-JP" altLang="en-US" dirty="0">
              <a:solidFill>
                <a:schemeClr val="tx1"/>
              </a:solidFill>
              <a:latin typeface="HGS創英角ﾎﾟｯﾌﾟ体" panose="040B0A00000000000000" pitchFamily="50" charset="-128"/>
              <a:ea typeface="HGS創英角ﾎﾟｯﾌﾟ体" panose="040B0A00000000000000" pitchFamily="50" charset="-128"/>
            </a:endParaRPr>
          </a:p>
        </p:txBody>
      </p:sp>
      <p:sp>
        <p:nvSpPr>
          <p:cNvPr id="5" name="サブタイトル 2"/>
          <p:cNvSpPr>
            <a:spLocks noGrp="1"/>
          </p:cNvSpPr>
          <p:nvPr>
            <p:ph type="subTitle" idx="1"/>
          </p:nvPr>
        </p:nvSpPr>
        <p:spPr>
          <a:xfrm>
            <a:off x="4506516" y="4727576"/>
            <a:ext cx="3132348" cy="1143000"/>
          </a:xfrm>
        </p:spPr>
        <p:txBody>
          <a:bodyPr>
            <a:normAutofit/>
          </a:bodyPr>
          <a:lstStyle/>
          <a:p>
            <a:pPr fontAlgn="auto">
              <a:spcAft>
                <a:spcPts val="0"/>
              </a:spcAft>
              <a:buClr>
                <a:schemeClr val="accent3"/>
              </a:buClr>
              <a:buFont typeface="Georgia"/>
              <a:buNone/>
              <a:defRPr/>
            </a:pPr>
            <a:r>
              <a:rPr lang="ja-JP" altLang="en-US" sz="2400" dirty="0" smtClean="0">
                <a:solidFill>
                  <a:schemeClr val="tx1"/>
                </a:solidFill>
                <a:latin typeface="ＭＳ Ｐゴシック" pitchFamily="50" charset="-128"/>
                <a:ea typeface="ＭＳ Ｐゴシック" pitchFamily="50" charset="-128"/>
              </a:rPr>
              <a:t>ザカリア　ホセイン</a:t>
            </a:r>
            <a:r>
              <a:rPr lang="ja-JP" altLang="en-US" sz="2400" dirty="0" smtClean="0"/>
              <a:t>　　　　</a:t>
            </a:r>
          </a:p>
        </p:txBody>
      </p:sp>
      <p:sp>
        <p:nvSpPr>
          <p:cNvPr id="6" name="スライド番号プレースホルダ 5"/>
          <p:cNvSpPr>
            <a:spLocks noGrp="1"/>
          </p:cNvSpPr>
          <p:nvPr>
            <p:ph type="sldNum" sz="quarter" idx="12"/>
          </p:nvPr>
        </p:nvSpPr>
        <p:spPr/>
        <p:txBody>
          <a:bodyPr/>
          <a:lstStyle/>
          <a:p>
            <a:fld id="{B195C236-5A30-4F51-ABBB-F261B72CD4DA}" type="slidenum">
              <a:rPr kumimoji="1" lang="ja-JP" altLang="en-US" smtClean="0"/>
              <a:pPr/>
              <a:t>1</a:t>
            </a:fld>
            <a:endParaRPr kumimoji="1" lang="ja-JP" altLang="en-US" dirty="0"/>
          </a:p>
        </p:txBody>
      </p:sp>
      <p:sp>
        <p:nvSpPr>
          <p:cNvPr id="4" name="テキスト ボックス 3"/>
          <p:cNvSpPr txBox="1"/>
          <p:nvPr/>
        </p:nvSpPr>
        <p:spPr>
          <a:xfrm>
            <a:off x="5004048" y="4044106"/>
            <a:ext cx="2808312" cy="461665"/>
          </a:xfrm>
          <a:prstGeom prst="rect">
            <a:avLst/>
          </a:prstGeom>
          <a:noFill/>
        </p:spPr>
        <p:txBody>
          <a:bodyPr wrap="square" rtlCol="0">
            <a:spAutoFit/>
          </a:bodyPr>
          <a:lstStyle/>
          <a:p>
            <a:r>
              <a:rPr kumimoji="1" lang="ja-JP" altLang="en-US" sz="2400" dirty="0" smtClean="0"/>
              <a:t>土資源工学</a:t>
            </a:r>
            <a:r>
              <a:rPr lang="ja-JP" altLang="en-US" sz="2400" dirty="0" smtClean="0"/>
              <a:t>研究室</a:t>
            </a:r>
            <a:endParaRPr kumimoji="1" lang="ja-JP" alt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額縁 7"/>
          <p:cNvSpPr/>
          <p:nvPr/>
        </p:nvSpPr>
        <p:spPr>
          <a:xfrm>
            <a:off x="3347864" y="5661248"/>
            <a:ext cx="3312368" cy="720080"/>
          </a:xfrm>
          <a:prstGeom prst="beve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7" name="下矢印吹き出し 6"/>
          <p:cNvSpPr/>
          <p:nvPr/>
        </p:nvSpPr>
        <p:spPr>
          <a:xfrm>
            <a:off x="683568" y="1052736"/>
            <a:ext cx="8208912" cy="4536504"/>
          </a:xfrm>
          <a:prstGeom prst="downArrowCallout">
            <a:avLst>
              <a:gd name="adj1" fmla="val 19277"/>
              <a:gd name="adj2" fmla="val 17711"/>
              <a:gd name="adj3" fmla="val 17986"/>
              <a:gd name="adj4" fmla="val 7844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p:cNvSpPr/>
          <p:nvPr/>
        </p:nvSpPr>
        <p:spPr>
          <a:xfrm>
            <a:off x="395536" y="380854"/>
            <a:ext cx="2236510" cy="707886"/>
          </a:xfrm>
          <a:prstGeom prst="rect">
            <a:avLst/>
          </a:prstGeom>
        </p:spPr>
        <p:txBody>
          <a:bodyPr wrap="none">
            <a:spAutoFit/>
          </a:bodyPr>
          <a:lstStyle/>
          <a:p>
            <a:r>
              <a:rPr lang="ja-JP" altLang="en-US" sz="4000" dirty="0" smtClean="0">
                <a:latin typeface="HG創英角ﾎﾟｯﾌﾟ体" panose="040B0A09000000000000" pitchFamily="49" charset="-128"/>
                <a:ea typeface="HG創英角ﾎﾟｯﾌﾟ体" panose="040B0A09000000000000" pitchFamily="49" charset="-128"/>
              </a:rPr>
              <a:t>設計手法</a:t>
            </a:r>
            <a:endParaRPr lang="ja-JP" altLang="en-US" sz="4000" dirty="0">
              <a:latin typeface="HG創英角ﾎﾟｯﾌﾟ体" panose="040B0A09000000000000" pitchFamily="49" charset="-128"/>
              <a:ea typeface="HG創英角ﾎﾟｯﾌﾟ体" panose="040B0A09000000000000" pitchFamily="49" charset="-128"/>
            </a:endParaRPr>
          </a:p>
        </p:txBody>
      </p:sp>
      <p:sp>
        <p:nvSpPr>
          <p:cNvPr id="5" name="正方形/長方形 4"/>
          <p:cNvSpPr/>
          <p:nvPr/>
        </p:nvSpPr>
        <p:spPr>
          <a:xfrm>
            <a:off x="3491880" y="5805264"/>
            <a:ext cx="3024336" cy="523220"/>
          </a:xfrm>
          <a:prstGeom prst="rect">
            <a:avLst/>
          </a:prstGeom>
          <a:solidFill>
            <a:srgbClr val="FFFF00"/>
          </a:solidFill>
          <a:ln>
            <a:solidFill>
              <a:schemeClr val="bg2">
                <a:lumMod val="75000"/>
              </a:schemeClr>
            </a:solidFill>
          </a:ln>
        </p:spPr>
        <p:txBody>
          <a:bodyPr wrap="square">
            <a:spAutoFit/>
          </a:bodyPr>
          <a:lstStyle/>
          <a:p>
            <a:pPr algn="ctr"/>
            <a:r>
              <a:rPr lang="ja-JP" altLang="en-US" sz="2800" dirty="0" smtClean="0">
                <a:solidFill>
                  <a:schemeClr val="bg2"/>
                </a:solidFill>
              </a:rPr>
              <a:t>設計手法</a:t>
            </a:r>
            <a:endParaRPr lang="ja-JP" altLang="en-US" sz="2800" dirty="0">
              <a:solidFill>
                <a:schemeClr val="bg2"/>
              </a:solidFill>
            </a:endParaRPr>
          </a:p>
        </p:txBody>
      </p:sp>
      <p:sp>
        <p:nvSpPr>
          <p:cNvPr id="6" name="正方形/長方形 5"/>
          <p:cNvSpPr/>
          <p:nvPr/>
        </p:nvSpPr>
        <p:spPr>
          <a:xfrm>
            <a:off x="827584" y="1124744"/>
            <a:ext cx="7920880" cy="3416320"/>
          </a:xfrm>
          <a:prstGeom prst="rect">
            <a:avLst/>
          </a:prstGeom>
          <a:ln w="38100">
            <a:solidFill>
              <a:schemeClr val="accent2"/>
            </a:solidFill>
          </a:ln>
        </p:spPr>
        <p:txBody>
          <a:bodyPr wrap="square">
            <a:spAutoFit/>
          </a:bodyPr>
          <a:lstStyle/>
          <a:p>
            <a:pPr lvl="0"/>
            <a:r>
              <a:rPr lang="ja-JP" altLang="en-US" sz="2400" dirty="0" smtClean="0"/>
              <a:t>・</a:t>
            </a:r>
            <a:r>
              <a:rPr lang="ja-JP" altLang="ja-JP" sz="2400" dirty="0" smtClean="0">
                <a:solidFill>
                  <a:srgbClr val="FF0000"/>
                </a:solidFill>
              </a:rPr>
              <a:t>補強してない</a:t>
            </a:r>
            <a:r>
              <a:rPr lang="ja-JP" altLang="ja-JP" sz="2400" dirty="0" smtClean="0"/>
              <a:t>盛土堤防の安全率を仮定した</a:t>
            </a:r>
            <a:r>
              <a:rPr lang="en-US" altLang="ja-JP" sz="2400" dirty="0"/>
              <a:t>3</a:t>
            </a:r>
            <a:r>
              <a:rPr lang="ja-JP" altLang="ja-JP" sz="2400" dirty="0" smtClean="0"/>
              <a:t>種の法面勾配</a:t>
            </a:r>
            <a:r>
              <a:rPr lang="en-US" altLang="ja-JP" sz="2400" dirty="0" smtClean="0"/>
              <a:t>(30°,45°,60°)</a:t>
            </a:r>
            <a:r>
              <a:rPr lang="ja-JP" altLang="en-US" sz="2400" dirty="0" smtClean="0"/>
              <a:t>についてそれぞれ求める。</a:t>
            </a:r>
            <a:endParaRPr lang="en-US" altLang="ja-JP" sz="2400" dirty="0" smtClean="0"/>
          </a:p>
          <a:p>
            <a:pPr lvl="0"/>
            <a:endParaRPr lang="ja-JP" altLang="ja-JP" sz="2400" dirty="0" smtClean="0"/>
          </a:p>
          <a:p>
            <a:pPr lvl="0"/>
            <a:r>
              <a:rPr lang="ja-JP" altLang="en-US" sz="2400" dirty="0" smtClean="0"/>
              <a:t>・</a:t>
            </a:r>
            <a:r>
              <a:rPr lang="en-US" altLang="ja-JP" sz="2400" dirty="0" smtClean="0"/>
              <a:t> 6</a:t>
            </a:r>
            <a:r>
              <a:rPr lang="ja-JP" altLang="ja-JP" sz="2400" dirty="0" smtClean="0"/>
              <a:t>種</a:t>
            </a:r>
            <a:r>
              <a:rPr lang="en-US" altLang="ja-JP" sz="2400" dirty="0" smtClean="0"/>
              <a:t>(</a:t>
            </a:r>
            <a:r>
              <a:rPr lang="ja-JP" altLang="en-US" sz="2400" dirty="0" smtClean="0"/>
              <a:t>貝殻、礫、木材、コンクリート、レンガ、表面処理なし</a:t>
            </a:r>
            <a:r>
              <a:rPr lang="en-US" altLang="ja-JP" sz="2400" dirty="0" smtClean="0"/>
              <a:t>)</a:t>
            </a:r>
          </a:p>
          <a:p>
            <a:pPr lvl="0"/>
            <a:r>
              <a:rPr lang="ja-JP" altLang="en-US" sz="2400" dirty="0" smtClean="0"/>
              <a:t>　</a:t>
            </a:r>
            <a:r>
              <a:rPr lang="ja-JP" altLang="ja-JP" sz="2400" dirty="0" smtClean="0"/>
              <a:t>のリサイクル材料を用いた</a:t>
            </a:r>
            <a:r>
              <a:rPr lang="ja-JP" altLang="ja-JP" sz="2400" dirty="0" smtClean="0">
                <a:solidFill>
                  <a:srgbClr val="FF0000"/>
                </a:solidFill>
              </a:rPr>
              <a:t>セメント複合材</a:t>
            </a:r>
            <a:r>
              <a:rPr lang="ja-JP" altLang="ja-JP" sz="2400" dirty="0" smtClean="0"/>
              <a:t>による盛</a:t>
            </a:r>
            <a:endParaRPr lang="en-US" altLang="ja-JP" sz="2400" dirty="0" smtClean="0"/>
          </a:p>
          <a:p>
            <a:pPr lvl="0"/>
            <a:r>
              <a:rPr lang="ja-JP" altLang="en-US" sz="2400" dirty="0" smtClean="0"/>
              <a:t>　</a:t>
            </a:r>
            <a:r>
              <a:rPr lang="ja-JP" altLang="ja-JP" sz="2400" dirty="0" smtClean="0"/>
              <a:t>土堤防の安全率を求める</a:t>
            </a:r>
            <a:r>
              <a:rPr lang="ja-JP" altLang="en-US" sz="2400" dirty="0" smtClean="0"/>
              <a:t>。</a:t>
            </a:r>
            <a:endParaRPr lang="en-US" altLang="ja-JP" sz="2400" dirty="0" smtClean="0"/>
          </a:p>
          <a:p>
            <a:pPr lvl="0"/>
            <a:endParaRPr lang="ja-JP" altLang="ja-JP" sz="2400" dirty="0" smtClean="0"/>
          </a:p>
          <a:p>
            <a:r>
              <a:rPr lang="ja-JP" altLang="en-US" sz="2400" dirty="0" smtClean="0"/>
              <a:t>・</a:t>
            </a:r>
            <a:r>
              <a:rPr lang="ja-JP" altLang="ja-JP" sz="2400" dirty="0" smtClean="0"/>
              <a:t>各種盛土堤防に対する所要の安全率が確保できる</a:t>
            </a:r>
            <a:endParaRPr lang="en-US" altLang="ja-JP" sz="2400" dirty="0" smtClean="0"/>
          </a:p>
          <a:p>
            <a:r>
              <a:rPr lang="en-US" altLang="ja-JP" sz="2400" dirty="0" smtClean="0"/>
              <a:t>  </a:t>
            </a:r>
            <a:r>
              <a:rPr lang="ja-JP" altLang="ja-JP" sz="2400" dirty="0" smtClean="0"/>
              <a:t>補強材の</a:t>
            </a:r>
            <a:r>
              <a:rPr lang="ja-JP" altLang="ja-JP" sz="2400" dirty="0" smtClean="0">
                <a:solidFill>
                  <a:srgbClr val="FF0000"/>
                </a:solidFill>
              </a:rPr>
              <a:t>最適設計</a:t>
            </a:r>
            <a:r>
              <a:rPr lang="ja-JP" altLang="en-US" sz="2400" dirty="0" smtClean="0"/>
              <a:t>を行う。</a:t>
            </a:r>
            <a:endParaRPr lang="ja-JP" altLang="en-US" sz="2400" dirty="0"/>
          </a:p>
        </p:txBody>
      </p:sp>
      <p:sp>
        <p:nvSpPr>
          <p:cNvPr id="9" name="スライド番号プレースホルダ 8"/>
          <p:cNvSpPr>
            <a:spLocks noGrp="1"/>
          </p:cNvSpPr>
          <p:nvPr>
            <p:ph type="sldNum" sz="quarter" idx="12"/>
          </p:nvPr>
        </p:nvSpPr>
        <p:spPr/>
        <p:txBody>
          <a:bodyPr/>
          <a:lstStyle/>
          <a:p>
            <a:fld id="{B195C236-5A30-4F51-ABBB-F261B72CD4DA}" type="slidenum">
              <a:rPr kumimoji="1" lang="ja-JP" altLang="en-US" smtClean="0"/>
              <a:pPr/>
              <a:t>10</a:t>
            </a:fld>
            <a:endParaRPr kumimoji="1" lang="ja-JP"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5" name="Picture 97"/>
          <p:cNvPicPr>
            <a:picLocks noChangeAspect="1" noChangeArrowheads="1"/>
          </p:cNvPicPr>
          <p:nvPr/>
        </p:nvPicPr>
        <p:blipFill>
          <a:blip r:embed="rId3" cstate="print"/>
          <a:srcRect/>
          <a:stretch>
            <a:fillRect/>
          </a:stretch>
        </p:blipFill>
        <p:spPr bwMode="auto">
          <a:xfrm>
            <a:off x="251520" y="1052736"/>
            <a:ext cx="4271392" cy="2772658"/>
          </a:xfrm>
          <a:prstGeom prst="rect">
            <a:avLst/>
          </a:prstGeom>
          <a:noFill/>
          <a:ln w="9525">
            <a:noFill/>
            <a:miter lim="800000"/>
            <a:headEnd/>
            <a:tailEnd/>
          </a:ln>
        </p:spPr>
      </p:pic>
      <p:sp>
        <p:nvSpPr>
          <p:cNvPr id="67" name="フローチャート: 処理 66"/>
          <p:cNvSpPr/>
          <p:nvPr/>
        </p:nvSpPr>
        <p:spPr>
          <a:xfrm>
            <a:off x="4427984" y="2132856"/>
            <a:ext cx="4320480" cy="1152128"/>
          </a:xfrm>
          <a:prstGeom prst="flowChartProcess">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フローチャート: 処理 65"/>
          <p:cNvSpPr/>
          <p:nvPr/>
        </p:nvSpPr>
        <p:spPr>
          <a:xfrm>
            <a:off x="251520" y="4479599"/>
            <a:ext cx="4608512" cy="1728192"/>
          </a:xfrm>
          <a:prstGeom prst="flowChartProcess">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フローチャート: 処理 58"/>
          <p:cNvSpPr/>
          <p:nvPr/>
        </p:nvSpPr>
        <p:spPr>
          <a:xfrm>
            <a:off x="503548" y="908720"/>
            <a:ext cx="8712968" cy="3096344"/>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p:cNvSpPr/>
          <p:nvPr/>
        </p:nvSpPr>
        <p:spPr>
          <a:xfrm>
            <a:off x="254119" y="274174"/>
            <a:ext cx="2236510" cy="707886"/>
          </a:xfrm>
          <a:prstGeom prst="rect">
            <a:avLst/>
          </a:prstGeom>
        </p:spPr>
        <p:txBody>
          <a:bodyPr wrap="none">
            <a:spAutoFit/>
          </a:bodyPr>
          <a:lstStyle/>
          <a:p>
            <a:r>
              <a:rPr lang="ja-JP" altLang="en-US" sz="4000" dirty="0" smtClean="0">
                <a:latin typeface="HG創英角ﾎﾟｯﾌﾟ体" panose="040B0A09000000000000" pitchFamily="49" charset="-128"/>
                <a:ea typeface="HG創英角ﾎﾟｯﾌﾟ体" panose="040B0A09000000000000" pitchFamily="49" charset="-128"/>
              </a:rPr>
              <a:t>解析概要</a:t>
            </a:r>
            <a:endParaRPr lang="ja-JP" altLang="en-US" sz="4000" dirty="0">
              <a:latin typeface="HG創英角ﾎﾟｯﾌﾟ体" panose="040B0A09000000000000" pitchFamily="49" charset="-128"/>
              <a:ea typeface="HG創英角ﾎﾟｯﾌﾟ体" panose="040B0A09000000000000" pitchFamily="49" charset="-128"/>
            </a:endParaRPr>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71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71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71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717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7180" name="Rectangle 1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718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graphicFrame>
        <p:nvGraphicFramePr>
          <p:cNvPr id="19" name="オブジェクト 1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7787" name="数式" r:id="rId4" imgW="114151" imgH="215619" progId="Equation.3">
                  <p:embed/>
                </p:oleObj>
              </mc:Choice>
              <mc:Fallback>
                <p:oleObj name="数式" r:id="rId4" imgW="114151" imgH="215619" progId="Equation.3">
                  <p:embed/>
                  <p:pic>
                    <p:nvPicPr>
                      <p:cNvPr id="0" name="Picture 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オブジェクト 2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7788" name="数式" r:id="rId6" imgW="114151" imgH="215619" progId="Equation.3">
                  <p:embed/>
                </p:oleObj>
              </mc:Choice>
              <mc:Fallback>
                <p:oleObj name="数式" r:id="rId6" imgW="114151" imgH="215619" progId="Equation.3">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95" name="Rectangle 2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7197" name="Rectangle 2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7199" name="Rectangle 3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7201" name="Rectangle 3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7203" name="Rectangle 3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dirty="0"/>
          </a:p>
        </p:txBody>
      </p:sp>
      <p:graphicFrame>
        <p:nvGraphicFramePr>
          <p:cNvPr id="18" name="オブジェクト 17"/>
          <p:cNvGraphicFramePr>
            <a:graphicFrameLocks noChangeAspect="1"/>
          </p:cNvGraphicFramePr>
          <p:nvPr>
            <p:extLst>
              <p:ext uri="{D42A27DB-BD31-4B8C-83A1-F6EECF244321}">
                <p14:modId xmlns:p14="http://schemas.microsoft.com/office/powerpoint/2010/main" val="1343324420"/>
              </p:ext>
            </p:extLst>
          </p:nvPr>
        </p:nvGraphicFramePr>
        <p:xfrm>
          <a:off x="5004048" y="3429000"/>
          <a:ext cx="3299049" cy="432048"/>
        </p:xfrm>
        <a:graphic>
          <a:graphicData uri="http://schemas.openxmlformats.org/presentationml/2006/ole">
            <mc:AlternateContent xmlns:mc="http://schemas.openxmlformats.org/markup-compatibility/2006">
              <mc:Choice xmlns:v="urn:schemas-microsoft-com:vml" Requires="v">
                <p:oleObj spid="_x0000_s7789" name="数式" r:id="rId7" imgW="1637589" imgH="215806" progId="Equation.3">
                  <p:embed/>
                </p:oleObj>
              </mc:Choice>
              <mc:Fallback>
                <p:oleObj name="数式" r:id="rId7" imgW="1637589" imgH="215806" progId="Equation.3">
                  <p:embed/>
                  <p:pic>
                    <p:nvPicPr>
                      <p:cNvPr id="0" name="Picture 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4048" y="3429000"/>
                        <a:ext cx="3299049" cy="432048"/>
                      </a:xfrm>
                      <a:prstGeom prst="rect">
                        <a:avLst/>
                      </a:prstGeom>
                      <a:solidFill>
                        <a:schemeClr val="tx1"/>
                      </a:solidFill>
                      <a:extLst/>
                    </p:spPr>
                  </p:pic>
                </p:oleObj>
              </mc:Fallback>
            </mc:AlternateContent>
          </a:graphicData>
        </a:graphic>
      </p:graphicFrame>
      <p:graphicFrame>
        <p:nvGraphicFramePr>
          <p:cNvPr id="22" name="オブジェクト 21"/>
          <p:cNvGraphicFramePr>
            <a:graphicFrameLocks noChangeAspect="1"/>
          </p:cNvGraphicFramePr>
          <p:nvPr>
            <p:extLst>
              <p:ext uri="{D42A27DB-BD31-4B8C-83A1-F6EECF244321}">
                <p14:modId xmlns:p14="http://schemas.microsoft.com/office/powerpoint/2010/main" val="1901397792"/>
              </p:ext>
            </p:extLst>
          </p:nvPr>
        </p:nvGraphicFramePr>
        <p:xfrm>
          <a:off x="4627563" y="2822575"/>
          <a:ext cx="4117975" cy="400050"/>
        </p:xfrm>
        <a:graphic>
          <a:graphicData uri="http://schemas.openxmlformats.org/presentationml/2006/ole">
            <mc:AlternateContent xmlns:mc="http://schemas.openxmlformats.org/markup-compatibility/2006">
              <mc:Choice xmlns:v="urn:schemas-microsoft-com:vml" Requires="v">
                <p:oleObj spid="_x0000_s7790" name="数式" r:id="rId9" imgW="2311200" imgH="228600" progId="Equation.3">
                  <p:embed/>
                </p:oleObj>
              </mc:Choice>
              <mc:Fallback>
                <p:oleObj name="数式" r:id="rId9" imgW="2311200" imgH="228600" progId="Equation.3">
                  <p:embed/>
                  <p:pic>
                    <p:nvPicPr>
                      <p:cNvPr id="0" name="Picture 7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7563" y="2822575"/>
                        <a:ext cx="4117975" cy="400050"/>
                      </a:xfrm>
                      <a:prstGeom prst="rect">
                        <a:avLst/>
                      </a:prstGeom>
                      <a:solidFill>
                        <a:schemeClr val="tx1"/>
                      </a:solidFill>
                      <a:extLst/>
                    </p:spPr>
                  </p:pic>
                </p:oleObj>
              </mc:Fallback>
            </mc:AlternateContent>
          </a:graphicData>
        </a:graphic>
      </p:graphicFrame>
      <p:graphicFrame>
        <p:nvGraphicFramePr>
          <p:cNvPr id="23" name="オブジェクト 22"/>
          <p:cNvGraphicFramePr>
            <a:graphicFrameLocks noChangeAspect="1"/>
          </p:cNvGraphicFramePr>
          <p:nvPr>
            <p:extLst>
              <p:ext uri="{D42A27DB-BD31-4B8C-83A1-F6EECF244321}">
                <p14:modId xmlns:p14="http://schemas.microsoft.com/office/powerpoint/2010/main" val="148990819"/>
              </p:ext>
            </p:extLst>
          </p:nvPr>
        </p:nvGraphicFramePr>
        <p:xfrm>
          <a:off x="5580112" y="1628800"/>
          <a:ext cx="1371556" cy="360040"/>
        </p:xfrm>
        <a:graphic>
          <a:graphicData uri="http://schemas.openxmlformats.org/presentationml/2006/ole">
            <mc:AlternateContent xmlns:mc="http://schemas.openxmlformats.org/markup-compatibility/2006">
              <mc:Choice xmlns:v="urn:schemas-microsoft-com:vml" Requires="v">
                <p:oleObj spid="_x0000_s7791" name="数式" r:id="rId11" imgW="672516" imgH="177646" progId="Equation.3">
                  <p:embed/>
                </p:oleObj>
              </mc:Choice>
              <mc:Fallback>
                <p:oleObj name="数式" r:id="rId11" imgW="672516" imgH="177646" progId="Equation.3">
                  <p:embed/>
                  <p:pic>
                    <p:nvPicPr>
                      <p:cNvPr id="0" name="Picture 8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0112" y="1628800"/>
                        <a:ext cx="1371556" cy="360040"/>
                      </a:xfrm>
                      <a:prstGeom prst="rect">
                        <a:avLst/>
                      </a:prstGeom>
                      <a:solidFill>
                        <a:schemeClr val="tx1"/>
                      </a:solidFill>
                      <a:extLst/>
                    </p:spPr>
                  </p:pic>
                </p:oleObj>
              </mc:Fallback>
            </mc:AlternateContent>
          </a:graphicData>
        </a:graphic>
      </p:graphicFrame>
      <p:graphicFrame>
        <p:nvGraphicFramePr>
          <p:cNvPr id="24" name="オブジェクト 23"/>
          <p:cNvGraphicFramePr>
            <a:graphicFrameLocks noChangeAspect="1"/>
          </p:cNvGraphicFramePr>
          <p:nvPr>
            <p:extLst>
              <p:ext uri="{D42A27DB-BD31-4B8C-83A1-F6EECF244321}">
                <p14:modId xmlns:p14="http://schemas.microsoft.com/office/powerpoint/2010/main" val="3272288190"/>
              </p:ext>
            </p:extLst>
          </p:nvPr>
        </p:nvGraphicFramePr>
        <p:xfrm>
          <a:off x="4983163" y="1104900"/>
          <a:ext cx="2454275" cy="317500"/>
        </p:xfrm>
        <a:graphic>
          <a:graphicData uri="http://schemas.openxmlformats.org/presentationml/2006/ole">
            <mc:AlternateContent xmlns:mc="http://schemas.openxmlformats.org/markup-compatibility/2006">
              <mc:Choice xmlns:v="urn:schemas-microsoft-com:vml" Requires="v">
                <p:oleObj spid="_x0000_s7792" name="数式" r:id="rId13" imgW="1511280" imgH="203040" progId="Equation.3">
                  <p:embed/>
                </p:oleObj>
              </mc:Choice>
              <mc:Fallback>
                <p:oleObj name="数式" r:id="rId13" imgW="1511280" imgH="203040" progId="Equation.3">
                  <p:embed/>
                  <p:pic>
                    <p:nvPicPr>
                      <p:cNvPr id="0" name="Picture 8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83163" y="1104900"/>
                        <a:ext cx="2454275" cy="317500"/>
                      </a:xfrm>
                      <a:prstGeom prst="rect">
                        <a:avLst/>
                      </a:prstGeom>
                      <a:solidFill>
                        <a:schemeClr val="tx1"/>
                      </a:solidFill>
                      <a:extLst/>
                    </p:spPr>
                  </p:pic>
                </p:oleObj>
              </mc:Fallback>
            </mc:AlternateContent>
          </a:graphicData>
        </a:graphic>
      </p:graphicFrame>
      <p:graphicFrame>
        <p:nvGraphicFramePr>
          <p:cNvPr id="27" name="オブジェクト 26"/>
          <p:cNvGraphicFramePr>
            <a:graphicFrameLocks noChangeAspect="1"/>
          </p:cNvGraphicFramePr>
          <p:nvPr>
            <p:extLst>
              <p:ext uri="{D42A27DB-BD31-4B8C-83A1-F6EECF244321}">
                <p14:modId xmlns:p14="http://schemas.microsoft.com/office/powerpoint/2010/main" val="3244897873"/>
              </p:ext>
            </p:extLst>
          </p:nvPr>
        </p:nvGraphicFramePr>
        <p:xfrm>
          <a:off x="5076056" y="2276872"/>
          <a:ext cx="2919701" cy="360040"/>
        </p:xfrm>
        <a:graphic>
          <a:graphicData uri="http://schemas.openxmlformats.org/presentationml/2006/ole">
            <mc:AlternateContent xmlns:mc="http://schemas.openxmlformats.org/markup-compatibility/2006">
              <mc:Choice xmlns:v="urn:schemas-microsoft-com:vml" Requires="v">
                <p:oleObj spid="_x0000_s7793" name="数式" r:id="rId15" imgW="1739900" imgH="215900" progId="Equation.3">
                  <p:embed/>
                </p:oleObj>
              </mc:Choice>
              <mc:Fallback>
                <p:oleObj name="数式" r:id="rId15" imgW="1739900" imgH="215900" progId="Equation.3">
                  <p:embed/>
                  <p:pic>
                    <p:nvPicPr>
                      <p:cNvPr id="0" name="Picture 8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76056" y="2276872"/>
                        <a:ext cx="2919701" cy="360040"/>
                      </a:xfrm>
                      <a:prstGeom prst="rect">
                        <a:avLst/>
                      </a:prstGeom>
                      <a:solidFill>
                        <a:schemeClr val="tx1"/>
                      </a:solidFill>
                      <a:extLst/>
                    </p:spPr>
                  </p:pic>
                </p:oleObj>
              </mc:Fallback>
            </mc:AlternateContent>
          </a:graphicData>
        </a:graphic>
      </p:graphicFrame>
      <p:sp>
        <p:nvSpPr>
          <p:cNvPr id="57" name="正方形/長方形 56"/>
          <p:cNvSpPr/>
          <p:nvPr/>
        </p:nvSpPr>
        <p:spPr>
          <a:xfrm>
            <a:off x="4860032" y="4365104"/>
            <a:ext cx="2304256" cy="1569660"/>
          </a:xfrm>
          <a:prstGeom prst="rect">
            <a:avLst/>
          </a:prstGeom>
        </p:spPr>
        <p:txBody>
          <a:bodyPr wrap="square">
            <a:spAutoFit/>
          </a:bodyPr>
          <a:lstStyle/>
          <a:p>
            <a:pPr lvl="0" fontAlgn="base">
              <a:spcBef>
                <a:spcPct val="0"/>
              </a:spcBef>
              <a:spcAft>
                <a:spcPct val="0"/>
              </a:spcAft>
            </a:pPr>
            <a:r>
              <a:rPr lang="en-US" altLang="ja-JP" sz="1200" dirty="0" smtClean="0">
                <a:latin typeface="+mn-ea"/>
                <a:cs typeface="Times New Roman" pitchFamily="18" charset="0"/>
              </a:rPr>
              <a:t>B=</a:t>
            </a:r>
            <a:r>
              <a:rPr lang="ja-JP" altLang="en-US" sz="1200" dirty="0" smtClean="0">
                <a:latin typeface="+mn-ea"/>
                <a:cs typeface="Times New Roman" pitchFamily="18" charset="0"/>
              </a:rPr>
              <a:t>滑動モーメント</a:t>
            </a:r>
            <a:endParaRPr lang="en-US" altLang="ja-JP" sz="1200" dirty="0" smtClean="0">
              <a:latin typeface="+mn-ea"/>
              <a:cs typeface="Times New Roman" pitchFamily="18" charset="0"/>
            </a:endParaRPr>
          </a:p>
          <a:p>
            <a:pPr lvl="0" eaLnBrk="0" fontAlgn="base" hangingPunct="0">
              <a:spcBef>
                <a:spcPct val="0"/>
              </a:spcBef>
              <a:spcAft>
                <a:spcPct val="0"/>
              </a:spcAft>
            </a:pPr>
            <a:r>
              <a:rPr lang="en-US" altLang="ja-JP" sz="1200" dirty="0" smtClean="0">
                <a:latin typeface="+mn-ea"/>
                <a:cs typeface="Times New Roman" pitchFamily="18" charset="0"/>
              </a:rPr>
              <a:t>Q=</a:t>
            </a:r>
            <a:r>
              <a:rPr lang="ja-JP" altLang="en-US" sz="1200" dirty="0" smtClean="0">
                <a:latin typeface="+mn-ea"/>
                <a:cs typeface="Times New Roman" pitchFamily="18" charset="0"/>
              </a:rPr>
              <a:t>外部荷重の水平力</a:t>
            </a:r>
            <a:endParaRPr lang="en-US" altLang="ja-JP" sz="1200" dirty="0" smtClean="0">
              <a:latin typeface="+mn-ea"/>
              <a:cs typeface="Times New Roman" pitchFamily="18" charset="0"/>
            </a:endParaRPr>
          </a:p>
          <a:p>
            <a:pPr lvl="0" eaLnBrk="0" fontAlgn="base" hangingPunct="0">
              <a:spcBef>
                <a:spcPct val="0"/>
              </a:spcBef>
              <a:spcAft>
                <a:spcPct val="0"/>
              </a:spcAft>
            </a:pPr>
            <a:r>
              <a:rPr lang="en-US" altLang="ja-JP" sz="1200" dirty="0" smtClean="0">
                <a:latin typeface="+mn-ea"/>
                <a:cs typeface="Times New Roman" pitchFamily="18" charset="0"/>
              </a:rPr>
              <a:t>p=</a:t>
            </a:r>
            <a:r>
              <a:rPr lang="ja-JP" altLang="en-US" sz="1200" dirty="0" smtClean="0">
                <a:latin typeface="+mn-ea"/>
                <a:cs typeface="Times New Roman" pitchFamily="18" charset="0"/>
              </a:rPr>
              <a:t>荷重の垂直応力</a:t>
            </a:r>
            <a:endParaRPr lang="en-US" altLang="ja-JP" sz="1200" dirty="0" smtClean="0">
              <a:latin typeface="+mn-ea"/>
              <a:cs typeface="Times New Roman" pitchFamily="18" charset="0"/>
            </a:endParaRPr>
          </a:p>
          <a:p>
            <a:pPr lvl="0" eaLnBrk="0" fontAlgn="base" hangingPunct="0">
              <a:spcBef>
                <a:spcPct val="0"/>
              </a:spcBef>
              <a:spcAft>
                <a:spcPct val="0"/>
              </a:spcAft>
            </a:pPr>
            <a:r>
              <a:rPr lang="en-US" altLang="ja-JP" sz="1200" dirty="0" smtClean="0">
                <a:latin typeface="+mn-ea"/>
                <a:cs typeface="Times New Roman" pitchFamily="18" charset="0"/>
              </a:rPr>
              <a:t>x=</a:t>
            </a:r>
            <a:r>
              <a:rPr lang="ja-JP" altLang="ja-JP" sz="1200" dirty="0" smtClean="0">
                <a:latin typeface="+mn-ea"/>
                <a:cs typeface="Times New Roman" pitchFamily="18" charset="0"/>
              </a:rPr>
              <a:t>スライス幅</a:t>
            </a:r>
            <a:r>
              <a:rPr lang="en-US" altLang="ja-JP" sz="1200" dirty="0" smtClean="0">
                <a:latin typeface="+mn-ea"/>
                <a:cs typeface="Times New Roman" pitchFamily="18" charset="0"/>
              </a:rPr>
              <a:t> (m)</a:t>
            </a:r>
          </a:p>
          <a:p>
            <a:pPr lvl="0" fontAlgn="base">
              <a:spcBef>
                <a:spcPct val="0"/>
              </a:spcBef>
              <a:spcAft>
                <a:spcPct val="0"/>
              </a:spcAft>
            </a:pPr>
            <a:r>
              <a:rPr lang="en-US" altLang="ja-JP" sz="1200" dirty="0" smtClean="0">
                <a:latin typeface="+mn-ea"/>
                <a:cs typeface="Times New Roman" pitchFamily="18" charset="0"/>
              </a:rPr>
              <a:t>A’=</a:t>
            </a:r>
            <a:r>
              <a:rPr lang="ja-JP" altLang="en-US" sz="1200" dirty="0" smtClean="0">
                <a:latin typeface="+mn-ea"/>
                <a:cs typeface="Times New Roman" pitchFamily="18" charset="0"/>
              </a:rPr>
              <a:t>みかけの抵抗モーメント</a:t>
            </a:r>
          </a:p>
          <a:p>
            <a:pPr lvl="0" eaLnBrk="0" fontAlgn="base" hangingPunct="0">
              <a:spcBef>
                <a:spcPct val="0"/>
              </a:spcBef>
              <a:spcAft>
                <a:spcPct val="0"/>
              </a:spcAft>
            </a:pPr>
            <a:r>
              <a:rPr lang="en-US" altLang="ja-JP" sz="1200" dirty="0" smtClean="0">
                <a:latin typeface="+mn-ea"/>
                <a:cs typeface="Times New Roman" pitchFamily="18" charset="0"/>
              </a:rPr>
              <a:t>c=</a:t>
            </a:r>
            <a:r>
              <a:rPr lang="ja-JP" altLang="en-US" sz="1200" dirty="0" smtClean="0">
                <a:latin typeface="+mn-ea"/>
                <a:cs typeface="Times New Roman" pitchFamily="18" charset="0"/>
              </a:rPr>
              <a:t>粘着力</a:t>
            </a:r>
            <a:endParaRPr lang="en-US" altLang="ja-JP" sz="1200" dirty="0" smtClean="0">
              <a:latin typeface="+mn-ea"/>
              <a:cs typeface="Times New Roman" pitchFamily="18" charset="0"/>
            </a:endParaRPr>
          </a:p>
          <a:p>
            <a:pPr lvl="0" eaLnBrk="0" fontAlgn="base" hangingPunct="0">
              <a:spcBef>
                <a:spcPct val="0"/>
              </a:spcBef>
              <a:spcAft>
                <a:spcPct val="0"/>
              </a:spcAft>
            </a:pPr>
            <a:r>
              <a:rPr lang="en-US" altLang="ja-JP" sz="1200" dirty="0" smtClean="0">
                <a:latin typeface="+mn-ea"/>
                <a:cs typeface="Times New Roman" pitchFamily="18" charset="0"/>
              </a:rPr>
              <a:t>u=</a:t>
            </a:r>
            <a:r>
              <a:rPr lang="ja-JP" altLang="en-US" sz="1200" dirty="0" smtClean="0">
                <a:latin typeface="+mn-ea"/>
                <a:cs typeface="Times New Roman" pitchFamily="18" charset="0"/>
              </a:rPr>
              <a:t>平均間隙水圧 </a:t>
            </a:r>
            <a:endParaRPr lang="en-US" altLang="ja-JP" sz="1200" dirty="0" smtClean="0">
              <a:latin typeface="+mn-ea"/>
              <a:cs typeface="Times New Roman" pitchFamily="18" charset="0"/>
            </a:endParaRPr>
          </a:p>
          <a:p>
            <a:pPr lvl="0" eaLnBrk="0" fontAlgn="base" hangingPunct="0">
              <a:spcBef>
                <a:spcPct val="0"/>
              </a:spcBef>
              <a:spcAft>
                <a:spcPct val="0"/>
              </a:spcAft>
            </a:pPr>
            <a:r>
              <a:rPr lang="en-US" altLang="ja-JP" sz="1200" dirty="0" smtClean="0">
                <a:latin typeface="+mn-ea"/>
                <a:cs typeface="Times New Roman" pitchFamily="18" charset="0"/>
              </a:rPr>
              <a:t>φ=</a:t>
            </a:r>
            <a:r>
              <a:rPr lang="ja-JP" altLang="en-US" sz="1200" dirty="0" smtClean="0">
                <a:latin typeface="+mn-ea"/>
                <a:cs typeface="Times New Roman" pitchFamily="18" charset="0"/>
              </a:rPr>
              <a:t>内部摩擦角</a:t>
            </a:r>
            <a:r>
              <a:rPr lang="en-US" altLang="ja-JP" sz="1200" dirty="0" smtClean="0">
                <a:latin typeface="+mn-ea"/>
                <a:cs typeface="Times New Roman" pitchFamily="18" charset="0"/>
              </a:rPr>
              <a:t>(°)</a:t>
            </a:r>
          </a:p>
        </p:txBody>
      </p:sp>
      <p:sp>
        <p:nvSpPr>
          <p:cNvPr id="62" name="正方形/長方形 61"/>
          <p:cNvSpPr/>
          <p:nvPr/>
        </p:nvSpPr>
        <p:spPr>
          <a:xfrm>
            <a:off x="7020272" y="4365104"/>
            <a:ext cx="2376264" cy="1938992"/>
          </a:xfrm>
          <a:prstGeom prst="rect">
            <a:avLst/>
          </a:prstGeom>
        </p:spPr>
        <p:txBody>
          <a:bodyPr wrap="square">
            <a:spAutoFit/>
          </a:bodyPr>
          <a:lstStyle/>
          <a:p>
            <a:pPr lvl="0" fontAlgn="base">
              <a:spcBef>
                <a:spcPct val="0"/>
              </a:spcBef>
              <a:spcAft>
                <a:spcPct val="0"/>
              </a:spcAft>
            </a:pPr>
            <a:r>
              <a:rPr lang="en-US" altLang="ja-JP" sz="1200" dirty="0" smtClean="0">
                <a:latin typeface="ＭＳ Ｐゴシック" pitchFamily="50" charset="-128"/>
                <a:ea typeface="ＭＳ Ｐゴシック" pitchFamily="50" charset="-128"/>
                <a:cs typeface="Times New Roman" pitchFamily="18" charset="0"/>
              </a:rPr>
              <a:t>nα=</a:t>
            </a:r>
            <a:r>
              <a:rPr lang="ja-JP" altLang="en-US" sz="1200" dirty="0" smtClean="0">
                <a:latin typeface="ＭＳ Ｐゴシック" pitchFamily="50" charset="-128"/>
                <a:ea typeface="ＭＳ Ｐゴシック" pitchFamily="50" charset="-128"/>
                <a:cs typeface="Times New Roman" pitchFamily="18" charset="0"/>
              </a:rPr>
              <a:t>補正係数</a:t>
            </a:r>
            <a:endParaRPr lang="ja-JP" altLang="en-US" sz="1200" dirty="0" smtClean="0">
              <a:latin typeface="ＭＳ Ｐゴシック" pitchFamily="50" charset="-128"/>
              <a:ea typeface="ＭＳ Ｐゴシック" pitchFamily="50" charset="-128"/>
              <a:cs typeface="ＭＳ Ｐゴシック" pitchFamily="50" charset="-128"/>
            </a:endParaRPr>
          </a:p>
          <a:p>
            <a:pPr lvl="0" eaLnBrk="0" fontAlgn="base" hangingPunct="0">
              <a:spcBef>
                <a:spcPct val="0"/>
              </a:spcBef>
              <a:spcAft>
                <a:spcPct val="0"/>
              </a:spcAft>
            </a:pPr>
            <a:r>
              <a:rPr lang="en-US" altLang="ja-JP" sz="1200" dirty="0" smtClean="0">
                <a:latin typeface="ＭＳ Ｐゴシック" pitchFamily="50" charset="-128"/>
                <a:ea typeface="ＭＳ Ｐゴシック" pitchFamily="50" charset="-128"/>
                <a:cs typeface="Times New Roman" pitchFamily="18" charset="0"/>
              </a:rPr>
              <a:t>α=</a:t>
            </a:r>
            <a:r>
              <a:rPr lang="ja-JP" altLang="en-US" sz="1200" dirty="0" smtClean="0">
                <a:latin typeface="ＭＳ Ｐゴシック" pitchFamily="50" charset="-128"/>
                <a:ea typeface="ＭＳ Ｐゴシック" pitchFamily="50" charset="-128"/>
                <a:cs typeface="Times New Roman" pitchFamily="18" charset="0"/>
              </a:rPr>
              <a:t>すべり面傾斜角</a:t>
            </a:r>
            <a:r>
              <a:rPr lang="en-US" altLang="ja-JP" sz="1200" dirty="0" smtClean="0">
                <a:latin typeface="ＭＳ Ｐゴシック" pitchFamily="50" charset="-128"/>
                <a:ea typeface="ＭＳ Ｐゴシック" pitchFamily="50" charset="-128"/>
                <a:cs typeface="Times New Roman" pitchFamily="18" charset="0"/>
              </a:rPr>
              <a:t>(°)</a:t>
            </a:r>
            <a:endParaRPr lang="en-US" altLang="ja-JP" sz="1200" dirty="0" smtClean="0">
              <a:latin typeface="ＭＳ Ｐゴシック" pitchFamily="50" charset="-128"/>
              <a:ea typeface="ＭＳ Ｐゴシック" pitchFamily="50" charset="-128"/>
              <a:cs typeface="ＭＳ Ｐゴシック" pitchFamily="50" charset="-128"/>
            </a:endParaRPr>
          </a:p>
          <a:p>
            <a:pPr lvl="0" eaLnBrk="0" fontAlgn="base" hangingPunct="0">
              <a:spcBef>
                <a:spcPct val="0"/>
              </a:spcBef>
              <a:spcAft>
                <a:spcPct val="0"/>
              </a:spcAft>
            </a:pPr>
            <a:r>
              <a:rPr lang="en-US" altLang="ja-JP" sz="1200" dirty="0" smtClean="0">
                <a:latin typeface="ＭＳ Ｐゴシック" pitchFamily="50" charset="-128"/>
                <a:ea typeface="ＭＳ Ｐゴシック" pitchFamily="50" charset="-128"/>
                <a:cs typeface="Times New Roman" pitchFamily="18" charset="0"/>
              </a:rPr>
              <a:t>Fs=</a:t>
            </a:r>
            <a:r>
              <a:rPr lang="ja-JP" altLang="en-US" sz="1200" dirty="0" smtClean="0">
                <a:latin typeface="ＭＳ Ｐゴシック" pitchFamily="50" charset="-128"/>
                <a:ea typeface="ＭＳ Ｐゴシック" pitchFamily="50" charset="-128"/>
                <a:cs typeface="Times New Roman" pitchFamily="18" charset="0"/>
              </a:rPr>
              <a:t>安全率</a:t>
            </a:r>
            <a:endParaRPr lang="en-US" altLang="ja-JP" sz="1200" dirty="0" smtClean="0">
              <a:latin typeface="ＭＳ Ｐゴシック" pitchFamily="50" charset="-128"/>
              <a:ea typeface="ＭＳ Ｐゴシック" pitchFamily="50" charset="-128"/>
              <a:cs typeface="Times New Roman" pitchFamily="18" charset="0"/>
            </a:endParaRPr>
          </a:p>
          <a:p>
            <a:pPr eaLnBrk="0" fontAlgn="base" hangingPunct="0">
              <a:spcBef>
                <a:spcPct val="0"/>
              </a:spcBef>
              <a:spcAft>
                <a:spcPct val="0"/>
              </a:spcAft>
            </a:pPr>
            <a:r>
              <a:rPr lang="en-US" altLang="ja-JP" sz="1200" dirty="0" smtClean="0">
                <a:latin typeface="ＭＳ Ｐゴシック" pitchFamily="50" charset="-128"/>
                <a:ea typeface="ＭＳ Ｐゴシック" pitchFamily="50" charset="-128"/>
                <a:cs typeface="Times New Roman" pitchFamily="18" charset="0"/>
              </a:rPr>
              <a:t>A=</a:t>
            </a:r>
            <a:r>
              <a:rPr lang="ja-JP" altLang="en-US" sz="1200" dirty="0" smtClean="0">
                <a:latin typeface="ＭＳ Ｐゴシック" pitchFamily="50" charset="-128"/>
                <a:ea typeface="ＭＳ Ｐゴシック" pitchFamily="50" charset="-128"/>
                <a:cs typeface="Times New Roman" pitchFamily="18" charset="0"/>
              </a:rPr>
              <a:t>抵抗モーメント</a:t>
            </a:r>
            <a:endParaRPr lang="en-US" altLang="ja-JP" sz="1200" dirty="0" smtClean="0">
              <a:latin typeface="ＭＳ Ｐゴシック" pitchFamily="50" charset="-128"/>
              <a:ea typeface="ＭＳ Ｐゴシック" pitchFamily="50" charset="-128"/>
              <a:cs typeface="Times New Roman" pitchFamily="18" charset="0"/>
            </a:endParaRPr>
          </a:p>
          <a:p>
            <a:pPr eaLnBrk="0" fontAlgn="base" hangingPunct="0">
              <a:spcBef>
                <a:spcPct val="0"/>
              </a:spcBef>
              <a:spcAft>
                <a:spcPct val="0"/>
              </a:spcAft>
            </a:pPr>
            <a:r>
              <a:rPr lang="en-US" altLang="ja-JP" sz="1200" dirty="0" smtClean="0">
                <a:latin typeface="ＭＳ Ｐゴシック" pitchFamily="50" charset="-128"/>
                <a:ea typeface="ＭＳ Ｐゴシック" pitchFamily="50" charset="-128"/>
              </a:rPr>
              <a:t>t=</a:t>
            </a:r>
            <a:r>
              <a:rPr lang="ja-JP" altLang="ja-JP" sz="1200" dirty="0" smtClean="0">
                <a:latin typeface="ＭＳ Ｐゴシック" pitchFamily="50" charset="-128"/>
                <a:ea typeface="ＭＳ Ｐゴシック" pitchFamily="50" charset="-128"/>
              </a:rPr>
              <a:t>境界面の垂直応力</a:t>
            </a:r>
            <a:endParaRPr lang="en-US" altLang="ja-JP" sz="1200" dirty="0" smtClean="0">
              <a:latin typeface="ＭＳ Ｐゴシック" pitchFamily="50" charset="-128"/>
              <a:ea typeface="ＭＳ Ｐゴシック" pitchFamily="50" charset="-128"/>
            </a:endParaRPr>
          </a:p>
          <a:p>
            <a:pPr eaLnBrk="0" fontAlgn="base" hangingPunct="0">
              <a:spcBef>
                <a:spcPct val="0"/>
              </a:spcBef>
              <a:spcAft>
                <a:spcPct val="0"/>
              </a:spcAft>
            </a:pPr>
            <a:r>
              <a:rPr lang="en-US" altLang="ja-JP" sz="1200" dirty="0" smtClean="0">
                <a:latin typeface="ＭＳ Ｐゴシック" pitchFamily="50" charset="-128"/>
                <a:ea typeface="ＭＳ Ｐゴシック" pitchFamily="50" charset="-128"/>
              </a:rPr>
              <a:t>E=</a:t>
            </a:r>
            <a:r>
              <a:rPr lang="ja-JP" altLang="en-US" sz="1200" dirty="0" smtClean="0">
                <a:latin typeface="ＭＳ Ｐゴシック" pitchFamily="50" charset="-128"/>
                <a:ea typeface="ＭＳ Ｐゴシック" pitchFamily="50" charset="-128"/>
              </a:rPr>
              <a:t>境界面の水平力</a:t>
            </a:r>
            <a:endParaRPr lang="en-US" altLang="ja-JP" sz="1200" dirty="0" smtClean="0">
              <a:latin typeface="ＭＳ Ｐゴシック" pitchFamily="50" charset="-128"/>
              <a:ea typeface="ＭＳ Ｐゴシック" pitchFamily="50" charset="-128"/>
            </a:endParaRPr>
          </a:p>
          <a:p>
            <a:pPr eaLnBrk="0" fontAlgn="base" hangingPunct="0">
              <a:spcBef>
                <a:spcPct val="0"/>
              </a:spcBef>
              <a:spcAft>
                <a:spcPct val="0"/>
              </a:spcAft>
            </a:pPr>
            <a:r>
              <a:rPr lang="en-US" altLang="ja-JP" sz="1200" dirty="0" smtClean="0">
                <a:latin typeface="ＭＳ Ｐゴシック" pitchFamily="50" charset="-128"/>
                <a:ea typeface="ＭＳ Ｐゴシック" pitchFamily="50" charset="-128"/>
              </a:rPr>
              <a:t>β=</a:t>
            </a:r>
            <a:r>
              <a:rPr lang="ja-JP" altLang="en-US" sz="1200" dirty="0" smtClean="0">
                <a:latin typeface="ＭＳ Ｐゴシック" pitchFamily="50" charset="-128"/>
                <a:ea typeface="ＭＳ Ｐゴシック" pitchFamily="50" charset="-128"/>
              </a:rPr>
              <a:t>摩擦抵抗係数</a:t>
            </a:r>
          </a:p>
          <a:p>
            <a:pPr eaLnBrk="0" fontAlgn="base" hangingPunct="0">
              <a:spcBef>
                <a:spcPct val="0"/>
              </a:spcBef>
              <a:spcAft>
                <a:spcPct val="0"/>
              </a:spcAft>
            </a:pPr>
            <a:endParaRPr lang="en-US" altLang="ja-JP" sz="1200" dirty="0" smtClean="0">
              <a:latin typeface="ＭＳ Ｐゴシック" pitchFamily="50" charset="-128"/>
              <a:ea typeface="ＭＳ Ｐゴシック" pitchFamily="50" charset="-128"/>
            </a:endParaRPr>
          </a:p>
          <a:p>
            <a:pPr eaLnBrk="0" fontAlgn="base" hangingPunct="0">
              <a:spcBef>
                <a:spcPct val="0"/>
              </a:spcBef>
              <a:spcAft>
                <a:spcPct val="0"/>
              </a:spcAft>
            </a:pPr>
            <a:endParaRPr lang="ja-JP" altLang="en-US" sz="1200" dirty="0" smtClean="0">
              <a:latin typeface="ＭＳ Ｐゴシック" pitchFamily="50" charset="-128"/>
              <a:ea typeface="ＭＳ Ｐゴシック" pitchFamily="50" charset="-128"/>
            </a:endParaRPr>
          </a:p>
          <a:p>
            <a:pPr eaLnBrk="0" fontAlgn="base" hangingPunct="0">
              <a:spcBef>
                <a:spcPct val="0"/>
              </a:spcBef>
              <a:spcAft>
                <a:spcPct val="0"/>
              </a:spcAft>
            </a:pPr>
            <a:endParaRPr lang="ja-JP" altLang="en-US" sz="1200" dirty="0">
              <a:latin typeface="ＭＳ Ｐゴシック" pitchFamily="50" charset="-128"/>
              <a:ea typeface="ＭＳ Ｐゴシック" pitchFamily="50" charset="-128"/>
            </a:endParaRPr>
          </a:p>
        </p:txBody>
      </p:sp>
      <p:grpSp>
        <p:nvGrpSpPr>
          <p:cNvPr id="65" name="グループ化 64"/>
          <p:cNvGrpSpPr/>
          <p:nvPr/>
        </p:nvGrpSpPr>
        <p:grpSpPr>
          <a:xfrm>
            <a:off x="438150" y="4541174"/>
            <a:ext cx="4421882" cy="1402428"/>
            <a:chOff x="295494" y="4510165"/>
            <a:chExt cx="4562959" cy="1227125"/>
          </a:xfrm>
        </p:grpSpPr>
        <p:graphicFrame>
          <p:nvGraphicFramePr>
            <p:cNvPr id="7191" name="Object 23"/>
            <p:cNvGraphicFramePr>
              <a:graphicFrameLocks noChangeAspect="1"/>
            </p:cNvGraphicFramePr>
            <p:nvPr>
              <p:extLst>
                <p:ext uri="{D42A27DB-BD31-4B8C-83A1-F6EECF244321}">
                  <p14:modId xmlns:p14="http://schemas.microsoft.com/office/powerpoint/2010/main" val="3851258400"/>
                </p:ext>
              </p:extLst>
            </p:nvPr>
          </p:nvGraphicFramePr>
          <p:xfrm>
            <a:off x="295494" y="5337240"/>
            <a:ext cx="4404981" cy="400050"/>
          </p:xfrm>
          <a:graphic>
            <a:graphicData uri="http://schemas.openxmlformats.org/presentationml/2006/ole">
              <mc:AlternateContent xmlns:mc="http://schemas.openxmlformats.org/markup-compatibility/2006">
                <mc:Choice xmlns:v="urn:schemas-microsoft-com:vml" Requires="v">
                  <p:oleObj spid="_x0000_s7794" name="数式" r:id="rId17" imgW="2489040" imgH="228600" progId="Equation.3">
                    <p:embed/>
                  </p:oleObj>
                </mc:Choice>
                <mc:Fallback>
                  <p:oleObj name="数式" r:id="rId17" imgW="2489040" imgH="228600" progId="Equation.3">
                    <p:embed/>
                    <p:pic>
                      <p:nvPicPr>
                        <p:cNvPr id="0" name="Picture 8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5494" y="5337240"/>
                          <a:ext cx="4404981" cy="400050"/>
                        </a:xfrm>
                        <a:prstGeom prst="rect">
                          <a:avLst/>
                        </a:prstGeom>
                        <a:solidFill>
                          <a:schemeClr val="tx1"/>
                        </a:solidFill>
                        <a:extLst/>
                      </p:spPr>
                    </p:pic>
                  </p:oleObj>
                </mc:Fallback>
              </mc:AlternateContent>
            </a:graphicData>
          </a:graphic>
        </p:graphicFrame>
        <p:graphicFrame>
          <p:nvGraphicFramePr>
            <p:cNvPr id="7193" name="Object 25"/>
            <p:cNvGraphicFramePr>
              <a:graphicFrameLocks noChangeAspect="1"/>
            </p:cNvGraphicFramePr>
            <p:nvPr>
              <p:extLst>
                <p:ext uri="{D42A27DB-BD31-4B8C-83A1-F6EECF244321}">
                  <p14:modId xmlns:p14="http://schemas.microsoft.com/office/powerpoint/2010/main" val="4226964040"/>
                </p:ext>
              </p:extLst>
            </p:nvPr>
          </p:nvGraphicFramePr>
          <p:xfrm>
            <a:off x="664078" y="4792726"/>
            <a:ext cx="3754636" cy="366713"/>
          </p:xfrm>
          <a:graphic>
            <a:graphicData uri="http://schemas.openxmlformats.org/presentationml/2006/ole">
              <mc:AlternateContent xmlns:mc="http://schemas.openxmlformats.org/markup-compatibility/2006">
                <mc:Choice xmlns:v="urn:schemas-microsoft-com:vml" Requires="v">
                  <p:oleObj spid="_x0000_s7795" name="数式" r:id="rId19" imgW="1904760" imgH="215640" progId="Equation.3">
                    <p:embed/>
                  </p:oleObj>
                </mc:Choice>
                <mc:Fallback>
                  <p:oleObj name="数式" r:id="rId19" imgW="1904760" imgH="215640" progId="Equation.3">
                    <p:embed/>
                    <p:pic>
                      <p:nvPicPr>
                        <p:cNvPr id="0" name="Picture 8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4078" y="4792726"/>
                          <a:ext cx="3754636" cy="366713"/>
                        </a:xfrm>
                        <a:prstGeom prst="rect">
                          <a:avLst/>
                        </a:prstGeom>
                        <a:solidFill>
                          <a:schemeClr val="tx1"/>
                        </a:solidFill>
                        <a:extLst/>
                      </p:spPr>
                    </p:pic>
                  </p:oleObj>
                </mc:Fallback>
              </mc:AlternateContent>
            </a:graphicData>
          </a:graphic>
        </p:graphicFrame>
        <p:sp>
          <p:nvSpPr>
            <p:cNvPr id="64" name="テキスト ボックス 63"/>
            <p:cNvSpPr txBox="1"/>
            <p:nvPr/>
          </p:nvSpPr>
          <p:spPr>
            <a:xfrm>
              <a:off x="1402069" y="4510165"/>
              <a:ext cx="3456384" cy="369332"/>
            </a:xfrm>
            <a:prstGeom prst="rect">
              <a:avLst/>
            </a:prstGeom>
            <a:noFill/>
            <a:ln w="38100">
              <a:noFill/>
            </a:ln>
          </p:spPr>
          <p:txBody>
            <a:bodyPr wrap="square" rtlCol="0">
              <a:spAutoFit/>
            </a:bodyPr>
            <a:lstStyle/>
            <a:p>
              <a:r>
                <a:rPr kumimoji="1" lang="ja-JP" altLang="en-US" dirty="0" smtClean="0"/>
                <a:t>今回提案した式</a:t>
              </a:r>
              <a:endParaRPr kumimoji="1" lang="ja-JP" altLang="en-US" dirty="0"/>
            </a:p>
          </p:txBody>
        </p:sp>
      </p:grpSp>
      <p:sp>
        <p:nvSpPr>
          <p:cNvPr id="33" name="円/楕円 32"/>
          <p:cNvSpPr/>
          <p:nvPr/>
        </p:nvSpPr>
        <p:spPr>
          <a:xfrm>
            <a:off x="6012160" y="1052736"/>
            <a:ext cx="792088" cy="432048"/>
          </a:xfrm>
          <a:prstGeom prst="ellipse">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テキスト ボックス 33"/>
          <p:cNvSpPr txBox="1"/>
          <p:nvPr/>
        </p:nvSpPr>
        <p:spPr>
          <a:xfrm>
            <a:off x="6804248" y="1534304"/>
            <a:ext cx="864096" cy="369332"/>
          </a:xfrm>
          <a:prstGeom prst="rect">
            <a:avLst/>
          </a:prstGeom>
          <a:noFill/>
        </p:spPr>
        <p:txBody>
          <a:bodyPr wrap="square" rtlCol="0">
            <a:spAutoFit/>
          </a:bodyPr>
          <a:lstStyle/>
          <a:p>
            <a:r>
              <a:rPr kumimoji="1" lang="en-US" altLang="ja-JP" dirty="0" smtClean="0"/>
              <a:t>0</a:t>
            </a:r>
            <a:endParaRPr kumimoji="1" lang="ja-JP" altLang="en-US" dirty="0"/>
          </a:p>
        </p:txBody>
      </p:sp>
      <p:sp>
        <p:nvSpPr>
          <p:cNvPr id="39" name="正方形/長方形 38"/>
          <p:cNvSpPr/>
          <p:nvPr/>
        </p:nvSpPr>
        <p:spPr>
          <a:xfrm>
            <a:off x="2051720" y="5589240"/>
            <a:ext cx="216024"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正方形/長方形 39"/>
          <p:cNvSpPr/>
          <p:nvPr/>
        </p:nvSpPr>
        <p:spPr>
          <a:xfrm>
            <a:off x="2915816" y="4941168"/>
            <a:ext cx="216024"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8" name="直線矢印コネクタ 7"/>
          <p:cNvCxnSpPr>
            <a:stCxn id="33" idx="5"/>
          </p:cNvCxnSpPr>
          <p:nvPr/>
        </p:nvCxnSpPr>
        <p:spPr>
          <a:xfrm>
            <a:off x="6688249" y="1421512"/>
            <a:ext cx="188007" cy="225584"/>
          </a:xfrm>
          <a:prstGeom prst="straightConnector1">
            <a:avLst/>
          </a:prstGeom>
          <a:ln>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5220072" y="332656"/>
            <a:ext cx="2736304" cy="523220"/>
          </a:xfrm>
          <a:prstGeom prst="rect">
            <a:avLst/>
          </a:prstGeom>
          <a:noFill/>
        </p:spPr>
        <p:txBody>
          <a:bodyPr wrap="square" rtlCol="0">
            <a:spAutoFit/>
          </a:bodyPr>
          <a:lstStyle/>
          <a:p>
            <a:r>
              <a:rPr kumimoji="1" lang="ja-JP" altLang="en-US" sz="2800" b="1" dirty="0" smtClean="0"/>
              <a:t>補強材なし</a:t>
            </a:r>
            <a:endParaRPr kumimoji="1" lang="ja-JP" altLang="en-US" sz="2800" b="1" dirty="0"/>
          </a:p>
        </p:txBody>
      </p:sp>
      <p:sp>
        <p:nvSpPr>
          <p:cNvPr id="10" name="テキスト ボックス 9"/>
          <p:cNvSpPr txBox="1"/>
          <p:nvPr/>
        </p:nvSpPr>
        <p:spPr>
          <a:xfrm>
            <a:off x="1618694" y="4017954"/>
            <a:ext cx="2952328" cy="523220"/>
          </a:xfrm>
          <a:prstGeom prst="rect">
            <a:avLst/>
          </a:prstGeom>
          <a:noFill/>
        </p:spPr>
        <p:txBody>
          <a:bodyPr wrap="square" rtlCol="0">
            <a:spAutoFit/>
          </a:bodyPr>
          <a:lstStyle/>
          <a:p>
            <a:r>
              <a:rPr kumimoji="1" lang="ja-JP" altLang="en-US" sz="2800" b="1" dirty="0" smtClean="0"/>
              <a:t>補強材あり</a:t>
            </a:r>
            <a:endParaRPr kumimoji="1" lang="ja-JP" altLang="en-US" sz="2800" b="1" dirty="0"/>
          </a:p>
        </p:txBody>
      </p:sp>
      <p:graphicFrame>
        <p:nvGraphicFramePr>
          <p:cNvPr id="42" name="オブジェクト 41"/>
          <p:cNvGraphicFramePr>
            <a:graphicFrameLocks noChangeAspect="1"/>
          </p:cNvGraphicFramePr>
          <p:nvPr>
            <p:extLst>
              <p:ext uri="{D42A27DB-BD31-4B8C-83A1-F6EECF244321}">
                <p14:modId xmlns:p14="http://schemas.microsoft.com/office/powerpoint/2010/main" val="213511563"/>
              </p:ext>
            </p:extLst>
          </p:nvPr>
        </p:nvGraphicFramePr>
        <p:xfrm>
          <a:off x="6228184" y="4365104"/>
          <a:ext cx="609600" cy="228600"/>
        </p:xfrm>
        <a:graphic>
          <a:graphicData uri="http://schemas.openxmlformats.org/presentationml/2006/ole">
            <mc:AlternateContent xmlns:mc="http://schemas.openxmlformats.org/markup-compatibility/2006">
              <mc:Choice xmlns:v="urn:schemas-microsoft-com:vml" Requires="v">
                <p:oleObj spid="_x0000_s7796" name="数式" r:id="rId21" imgW="609480" imgH="228600" progId="Equation.3">
                  <p:embed/>
                </p:oleObj>
              </mc:Choice>
              <mc:Fallback>
                <p:oleObj name="数式" r:id="rId21" imgW="609480" imgH="228600" progId="Equation.3">
                  <p:embed/>
                  <p:pic>
                    <p:nvPicPr>
                      <p:cNvPr id="0" name="Picture 8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28184" y="4365104"/>
                        <a:ext cx="609600" cy="228600"/>
                      </a:xfrm>
                      <a:prstGeom prst="rect">
                        <a:avLst/>
                      </a:prstGeom>
                      <a:solidFill>
                        <a:schemeClr val="tx1"/>
                      </a:solidFill>
                      <a:extLst/>
                    </p:spPr>
                  </p:pic>
                </p:oleObj>
              </mc:Fallback>
            </mc:AlternateContent>
          </a:graphicData>
        </a:graphic>
      </p:graphicFrame>
      <p:graphicFrame>
        <p:nvGraphicFramePr>
          <p:cNvPr id="7256" name="Object 88"/>
          <p:cNvGraphicFramePr>
            <a:graphicFrameLocks noChangeAspect="1"/>
          </p:cNvGraphicFramePr>
          <p:nvPr>
            <p:extLst>
              <p:ext uri="{D42A27DB-BD31-4B8C-83A1-F6EECF244321}">
                <p14:modId xmlns:p14="http://schemas.microsoft.com/office/powerpoint/2010/main" val="2679107009"/>
              </p:ext>
            </p:extLst>
          </p:nvPr>
        </p:nvGraphicFramePr>
        <p:xfrm>
          <a:off x="6443663" y="4581525"/>
          <a:ext cx="609600" cy="228600"/>
        </p:xfrm>
        <a:graphic>
          <a:graphicData uri="http://schemas.openxmlformats.org/presentationml/2006/ole">
            <mc:AlternateContent xmlns:mc="http://schemas.openxmlformats.org/markup-compatibility/2006">
              <mc:Choice xmlns:v="urn:schemas-microsoft-com:vml" Requires="v">
                <p:oleObj spid="_x0000_s7797" name="数式" r:id="rId23" imgW="609480" imgH="228600" progId="Equation.3">
                  <p:embed/>
                </p:oleObj>
              </mc:Choice>
              <mc:Fallback>
                <p:oleObj name="数式" r:id="rId23" imgW="609480" imgH="228600" progId="Equation.3">
                  <p:embed/>
                  <p:pic>
                    <p:nvPicPr>
                      <p:cNvPr id="0" name="Picture 8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443663" y="4581525"/>
                        <a:ext cx="609600" cy="228600"/>
                      </a:xfrm>
                      <a:prstGeom prst="rect">
                        <a:avLst/>
                      </a:prstGeom>
                      <a:solidFill>
                        <a:schemeClr val="tx1"/>
                      </a:solidFill>
                      <a:extLst/>
                    </p:spPr>
                  </p:pic>
                </p:oleObj>
              </mc:Fallback>
            </mc:AlternateContent>
          </a:graphicData>
        </a:graphic>
      </p:graphicFrame>
      <p:graphicFrame>
        <p:nvGraphicFramePr>
          <p:cNvPr id="7257" name="Object 89"/>
          <p:cNvGraphicFramePr>
            <a:graphicFrameLocks noChangeAspect="1"/>
          </p:cNvGraphicFramePr>
          <p:nvPr>
            <p:extLst>
              <p:ext uri="{D42A27DB-BD31-4B8C-83A1-F6EECF244321}">
                <p14:modId xmlns:p14="http://schemas.microsoft.com/office/powerpoint/2010/main" val="556176044"/>
              </p:ext>
            </p:extLst>
          </p:nvPr>
        </p:nvGraphicFramePr>
        <p:xfrm>
          <a:off x="6516216" y="4797152"/>
          <a:ext cx="609600" cy="228600"/>
        </p:xfrm>
        <a:graphic>
          <a:graphicData uri="http://schemas.openxmlformats.org/presentationml/2006/ole">
            <mc:AlternateContent xmlns:mc="http://schemas.openxmlformats.org/markup-compatibility/2006">
              <mc:Choice xmlns:v="urn:schemas-microsoft-com:vml" Requires="v">
                <p:oleObj spid="_x0000_s7798" name="数式" r:id="rId25" imgW="609480" imgH="228600" progId="Equation.3">
                  <p:embed/>
                </p:oleObj>
              </mc:Choice>
              <mc:Fallback>
                <p:oleObj name="数式" r:id="rId25" imgW="609480" imgH="228600" progId="Equation.3">
                  <p:embed/>
                  <p:pic>
                    <p:nvPicPr>
                      <p:cNvPr id="0" name="Picture 8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16216" y="4797152"/>
                        <a:ext cx="609600" cy="228600"/>
                      </a:xfrm>
                      <a:prstGeom prst="rect">
                        <a:avLst/>
                      </a:prstGeom>
                      <a:solidFill>
                        <a:schemeClr val="tx1"/>
                      </a:solidFill>
                      <a:extLst/>
                    </p:spPr>
                  </p:pic>
                </p:oleObj>
              </mc:Fallback>
            </mc:AlternateContent>
          </a:graphicData>
        </a:graphic>
      </p:graphicFrame>
      <p:graphicFrame>
        <p:nvGraphicFramePr>
          <p:cNvPr id="7258" name="Object 90"/>
          <p:cNvGraphicFramePr>
            <a:graphicFrameLocks noChangeAspect="1"/>
          </p:cNvGraphicFramePr>
          <p:nvPr>
            <p:extLst>
              <p:ext uri="{D42A27DB-BD31-4B8C-83A1-F6EECF244321}">
                <p14:modId xmlns:p14="http://schemas.microsoft.com/office/powerpoint/2010/main" val="2505231789"/>
              </p:ext>
            </p:extLst>
          </p:nvPr>
        </p:nvGraphicFramePr>
        <p:xfrm>
          <a:off x="5580112" y="5301208"/>
          <a:ext cx="609600" cy="228600"/>
        </p:xfrm>
        <a:graphic>
          <a:graphicData uri="http://schemas.openxmlformats.org/presentationml/2006/ole">
            <mc:AlternateContent xmlns:mc="http://schemas.openxmlformats.org/markup-compatibility/2006">
              <mc:Choice xmlns:v="urn:schemas-microsoft-com:vml" Requires="v">
                <p:oleObj spid="_x0000_s7799" name="数式" r:id="rId26" imgW="609480" imgH="228600" progId="Equation.3">
                  <p:embed/>
                </p:oleObj>
              </mc:Choice>
              <mc:Fallback>
                <p:oleObj name="数式" r:id="rId26" imgW="609480" imgH="228600" progId="Equation.3">
                  <p:embed/>
                  <p:pic>
                    <p:nvPicPr>
                      <p:cNvPr id="0" name="Picture 9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580112" y="5301208"/>
                        <a:ext cx="609600" cy="228600"/>
                      </a:xfrm>
                      <a:prstGeom prst="rect">
                        <a:avLst/>
                      </a:prstGeom>
                      <a:solidFill>
                        <a:schemeClr val="tx1"/>
                      </a:solidFill>
                      <a:extLst/>
                    </p:spPr>
                  </p:pic>
                </p:oleObj>
              </mc:Fallback>
            </mc:AlternateContent>
          </a:graphicData>
        </a:graphic>
      </p:graphicFrame>
      <p:graphicFrame>
        <p:nvGraphicFramePr>
          <p:cNvPr id="7259" name="Object 91"/>
          <p:cNvGraphicFramePr>
            <a:graphicFrameLocks noChangeAspect="1"/>
          </p:cNvGraphicFramePr>
          <p:nvPr>
            <p:extLst>
              <p:ext uri="{D42A27DB-BD31-4B8C-83A1-F6EECF244321}">
                <p14:modId xmlns:p14="http://schemas.microsoft.com/office/powerpoint/2010/main" val="3744917675"/>
              </p:ext>
            </p:extLst>
          </p:nvPr>
        </p:nvGraphicFramePr>
        <p:xfrm>
          <a:off x="6084168" y="5445224"/>
          <a:ext cx="609600" cy="228600"/>
        </p:xfrm>
        <a:graphic>
          <a:graphicData uri="http://schemas.openxmlformats.org/presentationml/2006/ole">
            <mc:AlternateContent xmlns:mc="http://schemas.openxmlformats.org/markup-compatibility/2006">
              <mc:Choice xmlns:v="urn:schemas-microsoft-com:vml" Requires="v">
                <p:oleObj spid="_x0000_s7800" name="数式" r:id="rId27" imgW="609480" imgH="228600" progId="Equation.3">
                  <p:embed/>
                </p:oleObj>
              </mc:Choice>
              <mc:Fallback>
                <p:oleObj name="数式" r:id="rId27" imgW="609480" imgH="228600" progId="Equation.3">
                  <p:embed/>
                  <p:pic>
                    <p:nvPicPr>
                      <p:cNvPr id="0" name="Picture 9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84168" y="5445224"/>
                        <a:ext cx="609600" cy="228600"/>
                      </a:xfrm>
                      <a:prstGeom prst="rect">
                        <a:avLst/>
                      </a:prstGeom>
                      <a:solidFill>
                        <a:schemeClr val="tx1"/>
                      </a:solidFill>
                      <a:extLst/>
                    </p:spPr>
                  </p:pic>
                </p:oleObj>
              </mc:Fallback>
            </mc:AlternateContent>
          </a:graphicData>
        </a:graphic>
      </p:graphicFrame>
      <p:graphicFrame>
        <p:nvGraphicFramePr>
          <p:cNvPr id="7260" name="Object 92"/>
          <p:cNvGraphicFramePr>
            <a:graphicFrameLocks noChangeAspect="1"/>
          </p:cNvGraphicFramePr>
          <p:nvPr>
            <p:extLst>
              <p:ext uri="{D42A27DB-BD31-4B8C-83A1-F6EECF244321}">
                <p14:modId xmlns:p14="http://schemas.microsoft.com/office/powerpoint/2010/main" val="3133157515"/>
              </p:ext>
            </p:extLst>
          </p:nvPr>
        </p:nvGraphicFramePr>
        <p:xfrm>
          <a:off x="8388424" y="4941168"/>
          <a:ext cx="609600" cy="228600"/>
        </p:xfrm>
        <a:graphic>
          <a:graphicData uri="http://schemas.openxmlformats.org/presentationml/2006/ole">
            <mc:AlternateContent xmlns:mc="http://schemas.openxmlformats.org/markup-compatibility/2006">
              <mc:Choice xmlns:v="urn:schemas-microsoft-com:vml" Requires="v">
                <p:oleObj spid="_x0000_s7801" name="数式" r:id="rId28" imgW="609480" imgH="228600" progId="Equation.3">
                  <p:embed/>
                </p:oleObj>
              </mc:Choice>
              <mc:Fallback>
                <p:oleObj name="数式" r:id="rId28" imgW="609480" imgH="228600" progId="Equation.3">
                  <p:embed/>
                  <p:pic>
                    <p:nvPicPr>
                      <p:cNvPr id="0" name="Picture 9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388424" y="4941168"/>
                        <a:ext cx="609600" cy="228600"/>
                      </a:xfrm>
                      <a:prstGeom prst="rect">
                        <a:avLst/>
                      </a:prstGeom>
                      <a:solidFill>
                        <a:schemeClr val="tx1"/>
                      </a:solidFill>
                      <a:extLst/>
                    </p:spPr>
                  </p:pic>
                </p:oleObj>
              </mc:Fallback>
            </mc:AlternateContent>
          </a:graphicData>
        </a:graphic>
      </p:graphicFrame>
      <p:graphicFrame>
        <p:nvGraphicFramePr>
          <p:cNvPr id="7261" name="Object 93"/>
          <p:cNvGraphicFramePr>
            <a:graphicFrameLocks noChangeAspect="1"/>
          </p:cNvGraphicFramePr>
          <p:nvPr>
            <p:extLst>
              <p:ext uri="{D42A27DB-BD31-4B8C-83A1-F6EECF244321}">
                <p14:modId xmlns:p14="http://schemas.microsoft.com/office/powerpoint/2010/main" val="2437989054"/>
              </p:ext>
            </p:extLst>
          </p:nvPr>
        </p:nvGraphicFramePr>
        <p:xfrm>
          <a:off x="8534400" y="5085184"/>
          <a:ext cx="609600" cy="228600"/>
        </p:xfrm>
        <a:graphic>
          <a:graphicData uri="http://schemas.openxmlformats.org/presentationml/2006/ole">
            <mc:AlternateContent xmlns:mc="http://schemas.openxmlformats.org/markup-compatibility/2006">
              <mc:Choice xmlns:v="urn:schemas-microsoft-com:vml" Requires="v">
                <p:oleObj spid="_x0000_s7802" name="数式" r:id="rId29" imgW="609480" imgH="228600" progId="Equation.3">
                  <p:embed/>
                </p:oleObj>
              </mc:Choice>
              <mc:Fallback>
                <p:oleObj name="数式" r:id="rId29" imgW="609480" imgH="228600" progId="Equation.3">
                  <p:embed/>
                  <p:pic>
                    <p:nvPicPr>
                      <p:cNvPr id="0" name="Picture 9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534400" y="5085184"/>
                        <a:ext cx="609600" cy="228600"/>
                      </a:xfrm>
                      <a:prstGeom prst="rect">
                        <a:avLst/>
                      </a:prstGeom>
                      <a:solidFill>
                        <a:schemeClr val="tx1"/>
                      </a:solidFill>
                      <a:extLst/>
                    </p:spPr>
                  </p:pic>
                </p:oleObj>
              </mc:Fallback>
            </mc:AlternateContent>
          </a:graphicData>
        </a:graphic>
      </p:graphicFrame>
      <p:graphicFrame>
        <p:nvGraphicFramePr>
          <p:cNvPr id="7263" name="Object 95"/>
          <p:cNvGraphicFramePr>
            <a:graphicFrameLocks noChangeAspect="1"/>
          </p:cNvGraphicFramePr>
          <p:nvPr>
            <p:extLst>
              <p:ext uri="{D42A27DB-BD31-4B8C-83A1-F6EECF244321}">
                <p14:modId xmlns:p14="http://schemas.microsoft.com/office/powerpoint/2010/main" val="65730555"/>
              </p:ext>
            </p:extLst>
          </p:nvPr>
        </p:nvGraphicFramePr>
        <p:xfrm>
          <a:off x="8388424" y="5301208"/>
          <a:ext cx="609600" cy="228600"/>
        </p:xfrm>
        <a:graphic>
          <a:graphicData uri="http://schemas.openxmlformats.org/presentationml/2006/ole">
            <mc:AlternateContent xmlns:mc="http://schemas.openxmlformats.org/markup-compatibility/2006">
              <mc:Choice xmlns:v="urn:schemas-microsoft-com:vml" Requires="v">
                <p:oleObj spid="_x0000_s7803" name="数式" r:id="rId30" imgW="609480" imgH="228600" progId="Equation.3">
                  <p:embed/>
                </p:oleObj>
              </mc:Choice>
              <mc:Fallback>
                <p:oleObj name="数式" r:id="rId30" imgW="609480" imgH="228600" progId="Equation.3">
                  <p:embed/>
                  <p:pic>
                    <p:nvPicPr>
                      <p:cNvPr id="0" name="Picture 9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388424" y="5301208"/>
                        <a:ext cx="609600" cy="228600"/>
                      </a:xfrm>
                      <a:prstGeom prst="rect">
                        <a:avLst/>
                      </a:prstGeom>
                      <a:solidFill>
                        <a:schemeClr val="tx1"/>
                      </a:solidFill>
                      <a:extLst/>
                    </p:spPr>
                  </p:pic>
                </p:oleObj>
              </mc:Fallback>
            </mc:AlternateContent>
          </a:graphicData>
        </a:graphic>
      </p:graphicFrame>
      <p:graphicFrame>
        <p:nvGraphicFramePr>
          <p:cNvPr id="7264" name="Object 96"/>
          <p:cNvGraphicFramePr>
            <a:graphicFrameLocks noChangeAspect="1"/>
          </p:cNvGraphicFramePr>
          <p:nvPr>
            <p:extLst>
              <p:ext uri="{D42A27DB-BD31-4B8C-83A1-F6EECF244321}">
                <p14:modId xmlns:p14="http://schemas.microsoft.com/office/powerpoint/2010/main" val="3332320839"/>
              </p:ext>
            </p:extLst>
          </p:nvPr>
        </p:nvGraphicFramePr>
        <p:xfrm>
          <a:off x="6516216" y="5229200"/>
          <a:ext cx="609600" cy="228600"/>
        </p:xfrm>
        <a:graphic>
          <a:graphicData uri="http://schemas.openxmlformats.org/presentationml/2006/ole">
            <mc:AlternateContent xmlns:mc="http://schemas.openxmlformats.org/markup-compatibility/2006">
              <mc:Choice xmlns:v="urn:schemas-microsoft-com:vml" Requires="v">
                <p:oleObj spid="_x0000_s7804" name="数式" r:id="rId31" imgW="609480" imgH="228600" progId="Equation.3">
                  <p:embed/>
                </p:oleObj>
              </mc:Choice>
              <mc:Fallback>
                <p:oleObj name="数式" r:id="rId31" imgW="609480" imgH="228600" progId="Equation.3">
                  <p:embed/>
                  <p:pic>
                    <p:nvPicPr>
                      <p:cNvPr id="0" name="Picture 9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16216" y="5229200"/>
                        <a:ext cx="609600" cy="228600"/>
                      </a:xfrm>
                      <a:prstGeom prst="rect">
                        <a:avLst/>
                      </a:prstGeom>
                      <a:solidFill>
                        <a:schemeClr val="tx1"/>
                      </a:solidFill>
                      <a:extLst/>
                    </p:spPr>
                  </p:pic>
                </p:oleObj>
              </mc:Fallback>
            </mc:AlternateContent>
          </a:graphicData>
        </a:graphic>
      </p:graphicFrame>
      <p:sp>
        <p:nvSpPr>
          <p:cNvPr id="50" name="スライド番号プレースホルダ 49"/>
          <p:cNvSpPr>
            <a:spLocks noGrp="1"/>
          </p:cNvSpPr>
          <p:nvPr>
            <p:ph type="sldNum" sz="quarter" idx="12"/>
          </p:nvPr>
        </p:nvSpPr>
        <p:spPr/>
        <p:txBody>
          <a:bodyPr/>
          <a:lstStyle/>
          <a:p>
            <a:fld id="{B195C236-5A30-4F51-ABBB-F261B72CD4DA}" type="slidenum">
              <a:rPr kumimoji="1" lang="ja-JP" altLang="en-US" smtClean="0"/>
              <a:pPr/>
              <a:t>11</a:t>
            </a:fld>
            <a:endParaRPr kumimoji="1" lang="ja-JP" altLang="en-US" dirty="0"/>
          </a:p>
        </p:txBody>
      </p:sp>
      <p:sp>
        <p:nvSpPr>
          <p:cNvPr id="51" name="正方形/長方形 50"/>
          <p:cNvSpPr/>
          <p:nvPr/>
        </p:nvSpPr>
        <p:spPr>
          <a:xfrm>
            <a:off x="4932040" y="980728"/>
            <a:ext cx="2664296"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左大かっこ 51"/>
          <p:cNvSpPr/>
          <p:nvPr/>
        </p:nvSpPr>
        <p:spPr>
          <a:xfrm>
            <a:off x="4283968" y="1700808"/>
            <a:ext cx="216024" cy="2160240"/>
          </a:xfrm>
          <a:prstGeom prst="leftBracket">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3" name="右大かっこ 52"/>
          <p:cNvSpPr/>
          <p:nvPr/>
        </p:nvSpPr>
        <p:spPr>
          <a:xfrm>
            <a:off x="8676456" y="1700808"/>
            <a:ext cx="216024" cy="2160240"/>
          </a:xfrm>
          <a:prstGeom prst="rightBracket">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linds(horizontal)">
                                      <p:cBhvr>
                                        <p:cTn id="7" dur="500"/>
                                        <p:tgtEl>
                                          <p:spTgt spid="6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blinds(horizontal)">
                                      <p:cBhvr>
                                        <p:cTn id="1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B195C236-5A30-4F51-ABBB-F261B72CD4DA}" type="slidenum">
              <a:rPr kumimoji="1" lang="ja-JP" altLang="en-US" smtClean="0"/>
              <a:pPr/>
              <a:t>12</a:t>
            </a:fld>
            <a:endParaRPr kumimoji="1" lang="ja-JP" altLang="en-US"/>
          </a:p>
        </p:txBody>
      </p:sp>
      <p:graphicFrame>
        <p:nvGraphicFramePr>
          <p:cNvPr id="60418" name="Object 2"/>
          <p:cNvGraphicFramePr>
            <a:graphicFrameLocks noChangeAspect="1"/>
          </p:cNvGraphicFramePr>
          <p:nvPr/>
        </p:nvGraphicFramePr>
        <p:xfrm>
          <a:off x="611560" y="1700808"/>
          <a:ext cx="8280920" cy="4040416"/>
        </p:xfrm>
        <a:graphic>
          <a:graphicData uri="http://schemas.openxmlformats.org/presentationml/2006/ole">
            <mc:AlternateContent xmlns:mc="http://schemas.openxmlformats.org/markup-compatibility/2006">
              <mc:Choice xmlns:v="urn:schemas-microsoft-com:vml" Requires="v">
                <p:oleObj spid="_x0000_s60449" name="Visio" r:id="rId3" imgW="7419281" imgH="3599639" progId="Visio.Drawing.11">
                  <p:embed/>
                </p:oleObj>
              </mc:Choice>
              <mc:Fallback>
                <p:oleObj name="Visio" r:id="rId3" imgW="7419281" imgH="3599639" progId="Visio.Drawing.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00808"/>
                        <a:ext cx="8280920" cy="4040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正方形/長方形 3"/>
          <p:cNvSpPr/>
          <p:nvPr/>
        </p:nvSpPr>
        <p:spPr>
          <a:xfrm>
            <a:off x="791580" y="764704"/>
            <a:ext cx="7920880" cy="707886"/>
          </a:xfrm>
          <a:prstGeom prst="rect">
            <a:avLst/>
          </a:prstGeom>
        </p:spPr>
        <p:txBody>
          <a:bodyPr wrap="square">
            <a:spAutoFit/>
          </a:bodyPr>
          <a:lstStyle/>
          <a:p>
            <a:pPr lvl="0" indent="133350" fontAlgn="base">
              <a:spcBef>
                <a:spcPct val="0"/>
              </a:spcBef>
              <a:spcAft>
                <a:spcPct val="0"/>
              </a:spcAft>
            </a:pPr>
            <a:r>
              <a:rPr lang="ja-JP" altLang="en-US" sz="4000" dirty="0" smtClean="0">
                <a:latin typeface="HG創英角ﾎﾟｯﾌﾟ体" panose="040B0A09000000000000" pitchFamily="49" charset="-128"/>
                <a:ea typeface="HG創英角ﾎﾟｯﾌﾟ体" panose="040B0A09000000000000" pitchFamily="49" charset="-128"/>
                <a:cs typeface="Times New Roman" pitchFamily="18" charset="0"/>
              </a:rPr>
              <a:t>最小安全率の滑り面</a:t>
            </a:r>
            <a:endParaRPr lang="en-US" altLang="ja-JP" sz="4000" dirty="0" smtClean="0">
              <a:latin typeface="HG創英角ﾎﾟｯﾌﾟ体" panose="040B0A09000000000000" pitchFamily="49" charset="-128"/>
              <a:ea typeface="HG創英角ﾎﾟｯﾌﾟ体" panose="040B0A09000000000000" pitchFamily="49" charset="-128"/>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23528" y="394212"/>
            <a:ext cx="4288353"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kumimoji="1" lang="ja-JP" altLang="en-US" sz="4000" b="0" i="0" u="none" strike="noStrike" cap="none" normalizeH="0" baseline="0" dirty="0" smtClean="0">
                <a:ln>
                  <a:noFill/>
                </a:ln>
                <a:solidFill>
                  <a:schemeClr val="tx1"/>
                </a:solidFill>
                <a:effectLst/>
                <a:latin typeface="HG創英角ﾎﾟｯﾌﾟ体" panose="040B0A09000000000000" pitchFamily="49" charset="-128"/>
                <a:ea typeface="HG創英角ﾎﾟｯﾌﾟ体" panose="040B0A09000000000000" pitchFamily="49" charset="-128"/>
                <a:cs typeface="Times New Roman" pitchFamily="18" charset="0"/>
              </a:rPr>
              <a:t>デザインチャート</a:t>
            </a:r>
            <a:endParaRPr kumimoji="1" lang="ja-JP" altLang="en-US" sz="4000" b="0" i="0" u="none" strike="noStrike" cap="none" normalizeH="0" baseline="0" dirty="0" smtClean="0">
              <a:ln>
                <a:noFill/>
              </a:ln>
              <a:solidFill>
                <a:schemeClr val="tx1"/>
              </a:solidFill>
              <a:effectLst/>
              <a:latin typeface="HG創英角ﾎﾟｯﾌﾟ体" panose="040B0A09000000000000" pitchFamily="49" charset="-128"/>
              <a:ea typeface="HG創英角ﾎﾟｯﾌﾟ体" panose="040B0A09000000000000" pitchFamily="49" charset="-128"/>
              <a:cs typeface="ＭＳ Ｐゴシック" pitchFamily="50" charset="-128"/>
            </a:endParaRPr>
          </a:p>
        </p:txBody>
      </p:sp>
      <p:sp>
        <p:nvSpPr>
          <p:cNvPr id="17" name="スライド番号プレースホルダ 16"/>
          <p:cNvSpPr>
            <a:spLocks noGrp="1"/>
          </p:cNvSpPr>
          <p:nvPr>
            <p:ph type="sldNum" sz="quarter" idx="12"/>
          </p:nvPr>
        </p:nvSpPr>
        <p:spPr/>
        <p:txBody>
          <a:bodyPr/>
          <a:lstStyle/>
          <a:p>
            <a:fld id="{B195C236-5A30-4F51-ABBB-F261B72CD4DA}" type="slidenum">
              <a:rPr kumimoji="1" lang="ja-JP" altLang="en-US" smtClean="0"/>
              <a:pPr/>
              <a:t>13</a:t>
            </a:fld>
            <a:endParaRPr kumimoji="1" lang="ja-JP" altLang="en-US"/>
          </a:p>
        </p:txBody>
      </p:sp>
      <p:graphicFrame>
        <p:nvGraphicFramePr>
          <p:cNvPr id="8" name="表 7"/>
          <p:cNvGraphicFramePr>
            <a:graphicFrameLocks noGrp="1"/>
          </p:cNvGraphicFramePr>
          <p:nvPr>
            <p:extLst>
              <p:ext uri="{D42A27DB-BD31-4B8C-83A1-F6EECF244321}">
                <p14:modId xmlns:p14="http://schemas.microsoft.com/office/powerpoint/2010/main" val="513735248"/>
              </p:ext>
            </p:extLst>
          </p:nvPr>
        </p:nvGraphicFramePr>
        <p:xfrm>
          <a:off x="1187624" y="1124744"/>
          <a:ext cx="6912769" cy="1830929"/>
        </p:xfrm>
        <a:graphic>
          <a:graphicData uri="http://schemas.openxmlformats.org/drawingml/2006/table">
            <a:tbl>
              <a:tblPr/>
              <a:tblGrid>
                <a:gridCol w="1371007"/>
                <a:gridCol w="923627"/>
                <a:gridCol w="923627"/>
                <a:gridCol w="923627"/>
                <a:gridCol w="923627"/>
                <a:gridCol w="923627"/>
                <a:gridCol w="923627"/>
              </a:tblGrid>
              <a:tr h="432048">
                <a:tc>
                  <a:txBody>
                    <a:bodyPr/>
                    <a:lstStyle/>
                    <a:p>
                      <a:pPr algn="ctr" rtl="0" fontAlgn="ctr"/>
                      <a:r>
                        <a:rPr lang="ja-JP" altLang="en-US" sz="1200" b="0" i="0" u="none" strike="noStrike" dirty="0">
                          <a:solidFill>
                            <a:schemeClr val="tx1"/>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200" b="0" i="0" u="none" strike="noStrike">
                          <a:solidFill>
                            <a:schemeClr val="tx1"/>
                          </a:solidFill>
                          <a:latin typeface="Arial"/>
                        </a:rPr>
                        <a:t>表面処理なし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200" b="0" i="0" u="none" strike="noStrike" dirty="0">
                          <a:solidFill>
                            <a:schemeClr val="tx1"/>
                          </a:solidFill>
                          <a:latin typeface="Arial"/>
                        </a:rPr>
                        <a:t>貝殻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200" b="0" i="0" u="none" strike="noStrike">
                          <a:solidFill>
                            <a:schemeClr val="tx1"/>
                          </a:solidFill>
                          <a:latin typeface="Arial"/>
                        </a:rPr>
                        <a:t>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200" b="0" i="0" u="none" strike="noStrike" dirty="0">
                          <a:solidFill>
                            <a:schemeClr val="tx1"/>
                          </a:solidFill>
                          <a:latin typeface="Arial"/>
                        </a:rPr>
                        <a:t>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200" b="0" i="0" u="none" strike="noStrike">
                          <a:solidFill>
                            <a:schemeClr val="tx1"/>
                          </a:solidFill>
                          <a:latin typeface="Arial"/>
                        </a:rPr>
                        <a:t>コンクリート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200" b="0" i="0" u="none" strike="noStrike">
                          <a:solidFill>
                            <a:schemeClr val="tx1"/>
                          </a:solidFill>
                          <a:latin typeface="Arial"/>
                        </a:rPr>
                        <a:t>レンガ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632">
                <a:tc>
                  <a:txBody>
                    <a:bodyPr/>
                    <a:lstStyle/>
                    <a:p>
                      <a:pPr algn="ctr" rtl="0" fontAlgn="b"/>
                      <a:r>
                        <a:rPr lang="ja-JP" altLang="en-US" sz="1200" b="0" i="0" u="none" strike="noStrike" dirty="0" smtClean="0">
                          <a:solidFill>
                            <a:schemeClr val="tx1"/>
                          </a:solidFill>
                          <a:latin typeface="ＭＳ Ｐゴシック"/>
                        </a:rPr>
                        <a:t>摩擦抵抗係数</a:t>
                      </a:r>
                      <a:endParaRPr lang="ja-JP" altLang="en-US" sz="1200" b="0" i="0" u="none" strike="noStrike" dirty="0">
                        <a:solidFill>
                          <a:schemeClr val="tx1"/>
                        </a:solidFill>
                        <a:latin typeface="ＭＳ Ｐゴシック"/>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altLang="ja-JP" sz="1200" b="0" i="0" u="none" strike="noStrike" dirty="0">
                          <a:solidFill>
                            <a:schemeClr val="tx1"/>
                          </a:solidFill>
                          <a:latin typeface="Arial"/>
                        </a:rPr>
                        <a:t>1.14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altLang="ja-JP" sz="1200" b="0" i="0" u="none" strike="noStrike">
                          <a:solidFill>
                            <a:schemeClr val="tx1"/>
                          </a:solidFill>
                          <a:latin typeface="Arial"/>
                        </a:rPr>
                        <a:t>1.19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altLang="ja-JP" sz="1200" b="0" i="0" u="none" strike="noStrike">
                          <a:solidFill>
                            <a:schemeClr val="tx1"/>
                          </a:solidFill>
                          <a:latin typeface="Arial"/>
                        </a:rPr>
                        <a:t>1.26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altLang="ja-JP" sz="1200" b="0" i="0" u="none" strike="noStrike">
                          <a:solidFill>
                            <a:schemeClr val="tx1"/>
                          </a:solidFill>
                          <a:latin typeface="Arial"/>
                        </a:rPr>
                        <a:t>1.33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altLang="ja-JP" sz="1200" b="0" i="0" u="none" strike="noStrike">
                          <a:solidFill>
                            <a:schemeClr val="tx1"/>
                          </a:solidFill>
                          <a:latin typeface="Arial"/>
                        </a:rPr>
                        <a:t>1.38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altLang="ja-JP" sz="1200" b="0" i="0" u="none" strike="noStrike">
                          <a:solidFill>
                            <a:schemeClr val="tx1"/>
                          </a:solidFill>
                          <a:latin typeface="Arial"/>
                        </a:rPr>
                        <a:t>1.44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083">
                <a:tc>
                  <a:txBody>
                    <a:bodyPr/>
                    <a:lstStyle/>
                    <a:p>
                      <a:pPr algn="ctr" rtl="0" fontAlgn="ctr"/>
                      <a:r>
                        <a:rPr lang="ja-JP" altLang="en-US" sz="1200" b="0" i="0" u="none" strike="noStrike">
                          <a:solidFill>
                            <a:schemeClr val="tx1"/>
                          </a:solidFill>
                          <a:latin typeface="Arial"/>
                        </a:rPr>
                        <a:t>安全率</a:t>
                      </a:r>
                      <a:r>
                        <a:rPr lang="en-US" altLang="ja-JP" sz="1200" b="0" i="0" u="none" strike="noStrike">
                          <a:solidFill>
                            <a:schemeClr val="tx1"/>
                          </a:solidFill>
                          <a:latin typeface="Arial"/>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c>
                  <a:txBody>
                    <a:bodyPr/>
                    <a:lstStyle/>
                    <a:p>
                      <a:pPr algn="ctr" rtl="0" fontAlgn="ctr"/>
                      <a:r>
                        <a:rPr lang="en-US" altLang="ja-JP" sz="1200" b="0" i="0" u="none" strike="noStrike" dirty="0">
                          <a:solidFill>
                            <a:schemeClr val="tx1"/>
                          </a:solidFill>
                          <a:latin typeface="Arial"/>
                        </a:rPr>
                        <a:t>1.35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c>
                  <a:txBody>
                    <a:bodyPr/>
                    <a:lstStyle/>
                    <a:p>
                      <a:pPr algn="ctr" rtl="0" fontAlgn="ctr"/>
                      <a:r>
                        <a:rPr lang="en-US" altLang="ja-JP" sz="1200" b="0" i="0" u="none" strike="noStrike" dirty="0">
                          <a:solidFill>
                            <a:schemeClr val="tx1"/>
                          </a:solidFill>
                          <a:latin typeface="Arial"/>
                        </a:rPr>
                        <a:t>1.40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c>
                  <a:txBody>
                    <a:bodyPr/>
                    <a:lstStyle/>
                    <a:p>
                      <a:pPr algn="ctr" rtl="0" fontAlgn="ctr"/>
                      <a:r>
                        <a:rPr lang="en-US" altLang="ja-JP" sz="1200" b="0" i="0" u="none" strike="noStrike" dirty="0">
                          <a:solidFill>
                            <a:schemeClr val="tx1"/>
                          </a:solidFill>
                          <a:latin typeface="Arial"/>
                        </a:rPr>
                        <a:t>1.48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c>
                  <a:txBody>
                    <a:bodyPr/>
                    <a:lstStyle/>
                    <a:p>
                      <a:pPr algn="ctr" rtl="0" fontAlgn="ctr"/>
                      <a:r>
                        <a:rPr lang="en-US" altLang="ja-JP" sz="1200" b="0" i="0" u="none" strike="noStrike" dirty="0">
                          <a:solidFill>
                            <a:schemeClr val="tx1"/>
                          </a:solidFill>
                          <a:latin typeface="Arial"/>
                        </a:rPr>
                        <a:t>1.56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c>
                  <a:txBody>
                    <a:bodyPr/>
                    <a:lstStyle/>
                    <a:p>
                      <a:pPr algn="ctr" rtl="0" fontAlgn="ctr"/>
                      <a:r>
                        <a:rPr lang="en-US" altLang="ja-JP" sz="1200" b="0" i="0" u="none" strike="noStrike" dirty="0">
                          <a:solidFill>
                            <a:schemeClr val="tx1"/>
                          </a:solidFill>
                          <a:latin typeface="Arial"/>
                        </a:rPr>
                        <a:t>1.62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c>
                  <a:txBody>
                    <a:bodyPr/>
                    <a:lstStyle/>
                    <a:p>
                      <a:pPr algn="ctr" rtl="0" fontAlgn="ctr"/>
                      <a:r>
                        <a:rPr lang="en-US" altLang="ja-JP" sz="1200" b="0" i="0" u="none" strike="noStrike" dirty="0">
                          <a:solidFill>
                            <a:schemeClr val="tx1"/>
                          </a:solidFill>
                          <a:latin typeface="Arial"/>
                        </a:rPr>
                        <a:t>1.68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B5B"/>
                    </a:solidFill>
                  </a:tcPr>
                </a:tc>
              </a:tr>
              <a:tr h="353083">
                <a:tc>
                  <a:txBody>
                    <a:bodyPr/>
                    <a:lstStyle/>
                    <a:p>
                      <a:pPr algn="ctr" rtl="0" fontAlgn="ctr"/>
                      <a:r>
                        <a:rPr lang="ja-JP" altLang="en-US" sz="1200" b="0" i="0" u="none" strike="noStrike">
                          <a:solidFill>
                            <a:schemeClr val="tx1"/>
                          </a:solidFill>
                          <a:latin typeface="Arial"/>
                        </a:rPr>
                        <a:t>安全率</a:t>
                      </a:r>
                      <a:r>
                        <a:rPr lang="en-US" altLang="ja-JP" sz="1200" b="0" i="0" u="none" strike="noStrike">
                          <a:solidFill>
                            <a:schemeClr val="tx1"/>
                          </a:solidFill>
                          <a:latin typeface="Arial"/>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200" b="0" i="0" u="none" strike="noStrike" dirty="0">
                          <a:solidFill>
                            <a:schemeClr val="tx1"/>
                          </a:solidFill>
                          <a:latin typeface="Arial"/>
                        </a:rPr>
                        <a:t>0.95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200" b="0" i="0" u="none" strike="noStrike" dirty="0">
                          <a:solidFill>
                            <a:schemeClr val="tx1"/>
                          </a:solidFill>
                          <a:latin typeface="Arial"/>
                        </a:rPr>
                        <a:t>1.00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200" b="0" i="0" u="none" strike="noStrike">
                          <a:solidFill>
                            <a:schemeClr val="tx1"/>
                          </a:solidFill>
                          <a:latin typeface="Arial"/>
                        </a:rPr>
                        <a:t>1.06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200" b="0" i="0" u="none" strike="noStrike">
                          <a:solidFill>
                            <a:schemeClr val="tx1"/>
                          </a:solidFill>
                          <a:latin typeface="Arial"/>
                        </a:rPr>
                        <a:t>1.11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200" b="0" i="0" u="none" strike="noStrike">
                          <a:solidFill>
                            <a:schemeClr val="tx1"/>
                          </a:solidFill>
                          <a:latin typeface="Arial"/>
                        </a:rPr>
                        <a:t>1.16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200" b="0" i="0" u="none" strike="noStrike">
                          <a:solidFill>
                            <a:schemeClr val="tx1"/>
                          </a:solidFill>
                          <a:latin typeface="Arial"/>
                        </a:rPr>
                        <a:t>1.20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083">
                <a:tc>
                  <a:txBody>
                    <a:bodyPr/>
                    <a:lstStyle/>
                    <a:p>
                      <a:pPr algn="ctr" rtl="0" fontAlgn="ctr"/>
                      <a:r>
                        <a:rPr lang="ja-JP" altLang="en-US" sz="1200" b="0" i="0" u="none" strike="noStrike">
                          <a:solidFill>
                            <a:schemeClr val="tx1"/>
                          </a:solidFill>
                          <a:latin typeface="Arial"/>
                        </a:rPr>
                        <a:t>安全率</a:t>
                      </a:r>
                      <a:r>
                        <a:rPr lang="en-US" altLang="ja-JP" sz="1200" b="0" i="0" u="none" strike="noStrike">
                          <a:solidFill>
                            <a:schemeClr val="tx1"/>
                          </a:solidFill>
                          <a:latin typeface="Arial"/>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altLang="ja-JP" sz="1200" b="0" i="0" u="none" strike="noStrike" dirty="0">
                          <a:solidFill>
                            <a:schemeClr val="tx1"/>
                          </a:solidFill>
                          <a:latin typeface="Arial"/>
                        </a:rPr>
                        <a:t>0.64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altLang="ja-JP" sz="1200" b="0" i="0" u="none" strike="noStrike" dirty="0">
                          <a:solidFill>
                            <a:schemeClr val="tx1"/>
                          </a:solidFill>
                          <a:latin typeface="Arial"/>
                        </a:rPr>
                        <a:t>0.66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altLang="ja-JP" sz="1200" b="0" i="0" u="none" strike="noStrike">
                          <a:solidFill>
                            <a:schemeClr val="tx1"/>
                          </a:solidFill>
                          <a:latin typeface="Arial"/>
                        </a:rPr>
                        <a:t>0.70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altLang="ja-JP" sz="1200" b="0" i="0" u="none" strike="noStrike" dirty="0">
                          <a:solidFill>
                            <a:schemeClr val="tx1"/>
                          </a:solidFill>
                          <a:latin typeface="Arial"/>
                        </a:rPr>
                        <a:t>0.73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altLang="ja-JP" sz="1200" b="0" i="0" u="none" strike="noStrike">
                          <a:solidFill>
                            <a:schemeClr val="tx1"/>
                          </a:solidFill>
                          <a:latin typeface="Arial"/>
                        </a:rPr>
                        <a:t>0.76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altLang="ja-JP" sz="1200" b="0" i="0" u="none" strike="noStrike" dirty="0">
                          <a:solidFill>
                            <a:schemeClr val="tx1"/>
                          </a:solidFill>
                          <a:latin typeface="Arial"/>
                        </a:rPr>
                        <a:t>0.79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bl>
          </a:graphicData>
        </a:graphic>
      </p:graphicFrame>
      <p:graphicFrame>
        <p:nvGraphicFramePr>
          <p:cNvPr id="9" name="グラフ 8"/>
          <p:cNvGraphicFramePr/>
          <p:nvPr/>
        </p:nvGraphicFramePr>
        <p:xfrm>
          <a:off x="2195736" y="3284984"/>
          <a:ext cx="5184576" cy="3168352"/>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直線コネクタ 6"/>
          <p:cNvCxnSpPr/>
          <p:nvPr/>
        </p:nvCxnSpPr>
        <p:spPr>
          <a:xfrm>
            <a:off x="3059832" y="3861048"/>
            <a:ext cx="302433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2555776" y="3717032"/>
            <a:ext cx="569387" cy="369332"/>
          </a:xfrm>
          <a:prstGeom prst="rect">
            <a:avLst/>
          </a:prstGeom>
        </p:spPr>
        <p:txBody>
          <a:bodyPr wrap="none">
            <a:spAutoFit/>
          </a:bodyPr>
          <a:lstStyle/>
          <a:p>
            <a:pPr algn="ctr" fontAlgn="ctr"/>
            <a:r>
              <a:rPr lang="en-US" altLang="ja-JP" dirty="0" smtClean="0">
                <a:solidFill>
                  <a:srgbClr val="FF0000"/>
                </a:solidFill>
                <a:latin typeface="Arial"/>
              </a:rPr>
              <a:t>1.5 </a:t>
            </a:r>
            <a:endParaRPr lang="en-US" altLang="ja-JP" dirty="0">
              <a:solidFill>
                <a:srgbClr val="FF0000"/>
              </a:solidFill>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p:nvPr>
            <p:extLst>
              <p:ext uri="{D42A27DB-BD31-4B8C-83A1-F6EECF244321}">
                <p14:modId xmlns:p14="http://schemas.microsoft.com/office/powerpoint/2010/main" val="149675736"/>
              </p:ext>
            </p:extLst>
          </p:nvPr>
        </p:nvGraphicFramePr>
        <p:xfrm>
          <a:off x="1475656" y="2060848"/>
          <a:ext cx="7200800" cy="4104456"/>
        </p:xfrm>
        <a:graphic>
          <a:graphicData uri="http://schemas.openxmlformats.org/drawingml/2006/chart">
            <c:chart xmlns:c="http://schemas.openxmlformats.org/drawingml/2006/chart" xmlns:r="http://schemas.openxmlformats.org/officeDocument/2006/relationships" r:id="rId2"/>
          </a:graphicData>
        </a:graphic>
      </p:graphicFrame>
      <p:sp>
        <p:nvSpPr>
          <p:cNvPr id="2" name="スライド番号プレースホルダ 1"/>
          <p:cNvSpPr>
            <a:spLocks noGrp="1"/>
          </p:cNvSpPr>
          <p:nvPr>
            <p:ph type="sldNum" sz="quarter" idx="12"/>
          </p:nvPr>
        </p:nvSpPr>
        <p:spPr>
          <a:xfrm>
            <a:off x="8100392" y="6021288"/>
            <a:ext cx="417516" cy="377825"/>
          </a:xfrm>
        </p:spPr>
        <p:txBody>
          <a:bodyPr/>
          <a:lstStyle/>
          <a:p>
            <a:fld id="{B195C236-5A30-4F51-ABBB-F261B72CD4DA}" type="slidenum">
              <a:rPr kumimoji="1" lang="ja-JP" altLang="en-US" smtClean="0"/>
              <a:pPr/>
              <a:t>14</a:t>
            </a:fld>
            <a:endParaRPr kumimoji="1" lang="ja-JP" altLang="en-US" dirty="0"/>
          </a:p>
        </p:txBody>
      </p:sp>
      <p:sp>
        <p:nvSpPr>
          <p:cNvPr id="8" name="正方形/長方形 7"/>
          <p:cNvSpPr/>
          <p:nvPr/>
        </p:nvSpPr>
        <p:spPr>
          <a:xfrm>
            <a:off x="2318498" y="1478976"/>
            <a:ext cx="4730782" cy="461665"/>
          </a:xfrm>
          <a:prstGeom prst="rect">
            <a:avLst/>
          </a:prstGeom>
        </p:spPr>
        <p:txBody>
          <a:bodyPr wrap="none">
            <a:spAutoFit/>
          </a:bodyPr>
          <a:lstStyle/>
          <a:p>
            <a:r>
              <a:rPr lang="ja-JP" altLang="en-US" sz="2400" dirty="0" smtClean="0"/>
              <a:t>各法面勾配に対する摩擦抵抗係数</a:t>
            </a:r>
            <a:endParaRPr lang="ja-JP" altLang="en-US" sz="2400" dirty="0"/>
          </a:p>
        </p:txBody>
      </p:sp>
      <p:sp>
        <p:nvSpPr>
          <p:cNvPr id="9" name="正方形/長方形 8"/>
          <p:cNvSpPr/>
          <p:nvPr/>
        </p:nvSpPr>
        <p:spPr>
          <a:xfrm>
            <a:off x="395536" y="404664"/>
            <a:ext cx="4288353" cy="707886"/>
          </a:xfrm>
          <a:prstGeom prst="rect">
            <a:avLst/>
          </a:prstGeom>
        </p:spPr>
        <p:txBody>
          <a:bodyPr wrap="none">
            <a:spAutoFit/>
          </a:bodyPr>
          <a:lstStyle/>
          <a:p>
            <a:r>
              <a:rPr lang="ja-JP" altLang="en-US" sz="4000" dirty="0" smtClean="0">
                <a:solidFill>
                  <a:srgbClr val="FF0000"/>
                </a:solidFill>
                <a:latin typeface="HG創英角ﾎﾟｯﾌﾟ体" panose="040B0A09000000000000" pitchFamily="49" charset="-128"/>
                <a:ea typeface="HG創英角ﾎﾟｯﾌﾟ体" panose="040B0A09000000000000" pitchFamily="49" charset="-128"/>
              </a:rPr>
              <a:t>デザインチャート</a:t>
            </a:r>
            <a:endParaRPr lang="ja-JP" altLang="en-US" sz="4000" dirty="0">
              <a:solidFill>
                <a:srgbClr val="FF0000"/>
              </a:solidFill>
              <a:latin typeface="HG創英角ﾎﾟｯﾌﾟ体" panose="040B0A09000000000000" pitchFamily="49" charset="-128"/>
              <a:ea typeface="HG創英角ﾎﾟｯﾌﾟ体" panose="040B0A09000000000000" pitchFamily="49" charset="-128"/>
            </a:endParaRPr>
          </a:p>
        </p:txBody>
      </p:sp>
      <p:sp>
        <p:nvSpPr>
          <p:cNvPr id="23" name="直線コネクタ 22"/>
          <p:cNvSpPr/>
          <p:nvPr/>
        </p:nvSpPr>
        <p:spPr>
          <a:xfrm flipV="1">
            <a:off x="4139952" y="3861048"/>
            <a:ext cx="0" cy="1656184"/>
          </a:xfrm>
          <a:prstGeom prst="line">
            <a:avLst/>
          </a:prstGeom>
          <a:ln w="38100"/>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p>
        </p:txBody>
      </p:sp>
      <p:sp>
        <p:nvSpPr>
          <p:cNvPr id="24" name="直線コネクタ 23"/>
          <p:cNvSpPr/>
          <p:nvPr/>
        </p:nvSpPr>
        <p:spPr>
          <a:xfrm flipH="1">
            <a:off x="2483768" y="3861048"/>
            <a:ext cx="1656184" cy="0"/>
          </a:xfrm>
          <a:prstGeom prst="line">
            <a:avLst/>
          </a:prstGeom>
          <a:ln w="38100"/>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195C236-5A30-4F51-ABBB-F261B72CD4DA}" type="slidenum">
              <a:rPr kumimoji="1" lang="ja-JP" altLang="en-US" smtClean="0"/>
              <a:pPr/>
              <a:t>15</a:t>
            </a:fld>
            <a:endParaRPr kumimoji="1" lang="ja-JP" altLang="en-US"/>
          </a:p>
        </p:txBody>
      </p:sp>
      <p:sp>
        <p:nvSpPr>
          <p:cNvPr id="3" name="テキスト ボックス 2"/>
          <p:cNvSpPr txBox="1"/>
          <p:nvPr/>
        </p:nvSpPr>
        <p:spPr>
          <a:xfrm>
            <a:off x="251520" y="1772816"/>
            <a:ext cx="8784976" cy="4524315"/>
          </a:xfrm>
          <a:prstGeom prst="rect">
            <a:avLst/>
          </a:prstGeom>
          <a:noFill/>
        </p:spPr>
        <p:txBody>
          <a:bodyPr wrap="square" rtlCol="0">
            <a:spAutoFit/>
          </a:bodyPr>
          <a:lstStyle/>
          <a:p>
            <a:r>
              <a:rPr lang="ja-JP" altLang="en-US" b="1" dirty="0" smtClean="0"/>
              <a:t>査読付学術論文「</a:t>
            </a:r>
            <a:r>
              <a:rPr lang="ja-JP" altLang="en-US" b="1" dirty="0"/>
              <a:t>４</a:t>
            </a:r>
            <a:r>
              <a:rPr lang="ja-JP" altLang="en-US" b="1" dirty="0" smtClean="0"/>
              <a:t>件」、</a:t>
            </a:r>
            <a:r>
              <a:rPr lang="ja-JP" altLang="en-US" b="1" dirty="0"/>
              <a:t>国際会議発表</a:t>
            </a:r>
            <a:r>
              <a:rPr lang="ja-JP" altLang="en-US" b="1" dirty="0" smtClean="0"/>
              <a:t>「４件</a:t>
            </a:r>
            <a:r>
              <a:rPr lang="ja-JP" altLang="en-US" b="1" dirty="0"/>
              <a:t>」</a:t>
            </a:r>
          </a:p>
          <a:p>
            <a:pPr lvl="0"/>
            <a:endParaRPr lang="en-US" altLang="ja-JP" b="1" dirty="0" smtClean="0"/>
          </a:p>
          <a:p>
            <a:pPr lvl="0"/>
            <a:r>
              <a:rPr lang="en-US" altLang="ja-JP" dirty="0">
                <a:latin typeface="MS Mincho" panose="02020609040205080304" pitchFamily="17" charset="-128"/>
                <a:ea typeface="MS Mincho" panose="02020609040205080304" pitchFamily="17" charset="-128"/>
              </a:rPr>
              <a:t>◆ </a:t>
            </a:r>
            <a:r>
              <a:rPr lang="en-US" altLang="ja-JP" dirty="0" smtClean="0"/>
              <a:t>Hossain </a:t>
            </a:r>
            <a:r>
              <a:rPr lang="en-US" altLang="ja-JP" dirty="0"/>
              <a:t>M.B. </a:t>
            </a:r>
            <a:r>
              <a:rPr lang="en-US" altLang="ja-JP" u="sng" dirty="0"/>
              <a:t>Hossain M.Z</a:t>
            </a:r>
            <a:r>
              <a:rPr lang="en-US" altLang="ja-JP" dirty="0"/>
              <a:t>. and Sakai T. Evaluation of Sand/</a:t>
            </a:r>
            <a:r>
              <a:rPr lang="en-US" altLang="ja-JP" dirty="0" err="1"/>
              <a:t>Geosynthetic</a:t>
            </a:r>
            <a:r>
              <a:rPr lang="en-US" altLang="ja-JP" dirty="0"/>
              <a:t> Interface Behavior for Earth Reinforcement. International Journal of Geotechnical Engineering, 7(3): 452-465, 2013</a:t>
            </a:r>
            <a:endParaRPr lang="ja-JP" altLang="ja-JP" dirty="0"/>
          </a:p>
          <a:p>
            <a:pPr lvl="0"/>
            <a:r>
              <a:rPr lang="en-US" altLang="ja-JP" dirty="0">
                <a:latin typeface="MS Mincho" panose="02020609040205080304" pitchFamily="17" charset="-128"/>
                <a:ea typeface="MS Mincho" panose="02020609040205080304" pitchFamily="17" charset="-128"/>
              </a:rPr>
              <a:t>◆ </a:t>
            </a:r>
            <a:r>
              <a:rPr lang="en-US" altLang="ja-JP" u="sng" dirty="0" err="1" smtClean="0"/>
              <a:t>Hossain.M.Z</a:t>
            </a:r>
            <a:r>
              <a:rPr lang="en-US" altLang="ja-JP" u="sng" dirty="0"/>
              <a:t>.</a:t>
            </a:r>
            <a:r>
              <a:rPr lang="en-US" altLang="ja-JP" dirty="0"/>
              <a:t> Influence of Recycled Aggregate Composites on the Factor of Safety of Earthen Structures, International Journal of Geosciences.4(5): PP. 844-849, 2013,  </a:t>
            </a:r>
            <a:r>
              <a:rPr lang="en-US" altLang="ja-JP" dirty="0" smtClean="0"/>
              <a:t>10.4236/ijg.2013.45078</a:t>
            </a:r>
            <a:endParaRPr lang="ja-JP" altLang="ja-JP" dirty="0"/>
          </a:p>
          <a:p>
            <a:pPr lvl="0"/>
            <a:r>
              <a:rPr lang="en-US" altLang="ja-JP" dirty="0">
                <a:latin typeface="MS Mincho" panose="02020609040205080304" pitchFamily="17" charset="-128"/>
                <a:ea typeface="MS Mincho" panose="02020609040205080304" pitchFamily="17" charset="-128"/>
              </a:rPr>
              <a:t>◆ </a:t>
            </a:r>
            <a:r>
              <a:rPr lang="en-US" altLang="ja-JP" dirty="0" smtClean="0"/>
              <a:t>Awal</a:t>
            </a:r>
            <a:r>
              <a:rPr lang="en-US" altLang="ja-JP" dirty="0"/>
              <a:t>, A.S.M.A., Yee, L.L. and </a:t>
            </a:r>
            <a:r>
              <a:rPr lang="en-US" altLang="ja-JP" u="sng" dirty="0" err="1"/>
              <a:t>Hossain.M.Z</a:t>
            </a:r>
            <a:r>
              <a:rPr lang="en-US" altLang="ja-JP" dirty="0"/>
              <a:t>, Fresh and Hardened Properties of Concrete Containing Steel </a:t>
            </a:r>
            <a:r>
              <a:rPr lang="en-US" altLang="ja-JP" dirty="0" err="1"/>
              <a:t>Fibre</a:t>
            </a:r>
            <a:r>
              <a:rPr lang="en-US" altLang="ja-JP" dirty="0"/>
              <a:t> from Recycled Tire, Malaysian Journal of Civil Engineering, The Institution of Engineers, Malaysia, 25(1):20-32(2013). ISSN:1823-7843</a:t>
            </a:r>
            <a:endParaRPr lang="ja-JP" altLang="ja-JP" dirty="0"/>
          </a:p>
          <a:p>
            <a:pPr lvl="0"/>
            <a:r>
              <a:rPr lang="en-US" altLang="ja-JP" dirty="0">
                <a:latin typeface="MS Mincho" panose="02020609040205080304" pitchFamily="17" charset="-128"/>
                <a:ea typeface="MS Mincho" panose="02020609040205080304" pitchFamily="17" charset="-128"/>
              </a:rPr>
              <a:t>◆ </a:t>
            </a:r>
            <a:r>
              <a:rPr lang="en-US" altLang="ja-JP" u="sng" dirty="0" smtClean="0"/>
              <a:t>Hossain</a:t>
            </a:r>
            <a:r>
              <a:rPr lang="ja-JP" altLang="ja-JP" u="sng" dirty="0" err="1"/>
              <a:t>、</a:t>
            </a:r>
            <a:r>
              <a:rPr lang="en-US" altLang="ja-JP" u="sng" dirty="0"/>
              <a:t>M.Z</a:t>
            </a:r>
            <a:r>
              <a:rPr lang="en-US" altLang="ja-JP" dirty="0"/>
              <a:t>. Waste Shell Husks Concrete: Durability, Permeability and Mechanical Properties, Journal of Building Construction and Planning Research, 2013, 1, 61-66, </a:t>
            </a:r>
            <a:r>
              <a:rPr lang="en-US" altLang="ja-JP" dirty="0">
                <a:hlinkClick r:id="rId2"/>
              </a:rPr>
              <a:t>http://dx.doi.org/10.4236/jbcpr.2013.13009 Published Online September </a:t>
            </a:r>
            <a:r>
              <a:rPr lang="en-US" altLang="ja-JP" dirty="0" smtClean="0">
                <a:hlinkClick r:id="rId2"/>
              </a:rPr>
              <a:t>2013</a:t>
            </a:r>
            <a:r>
              <a:rPr lang="en-US" altLang="ja-JP" dirty="0" smtClean="0"/>
              <a:t>.</a:t>
            </a:r>
          </a:p>
          <a:p>
            <a:pPr lvl="0"/>
            <a:endParaRPr lang="en-US" altLang="ja-JP" dirty="0" smtClean="0"/>
          </a:p>
          <a:p>
            <a:pPr lvl="0"/>
            <a:endParaRPr lang="ja-JP" altLang="ja-JP" dirty="0"/>
          </a:p>
        </p:txBody>
      </p:sp>
      <p:sp>
        <p:nvSpPr>
          <p:cNvPr id="4" name="テキスト ボックス 3"/>
          <p:cNvSpPr txBox="1"/>
          <p:nvPr/>
        </p:nvSpPr>
        <p:spPr>
          <a:xfrm>
            <a:off x="342831" y="620688"/>
            <a:ext cx="5314275" cy="707886"/>
          </a:xfrm>
          <a:prstGeom prst="rect">
            <a:avLst/>
          </a:prstGeom>
          <a:noFill/>
        </p:spPr>
        <p:txBody>
          <a:bodyPr wrap="none" rtlCol="0">
            <a:spAutoFit/>
          </a:bodyPr>
          <a:lstStyle/>
          <a:p>
            <a:r>
              <a:rPr kumimoji="1" lang="ja-JP" altLang="en-US" sz="4000" dirty="0" smtClean="0">
                <a:latin typeface="HG創英角ﾎﾟｯﾌﾟ体" panose="040B0A09000000000000" pitchFamily="49" charset="-128"/>
                <a:ea typeface="HG創英角ﾎﾟｯﾌﾟ体" panose="040B0A09000000000000" pitchFamily="49" charset="-128"/>
              </a:rPr>
              <a:t>成果発表</a:t>
            </a:r>
            <a:r>
              <a:rPr lang="ja-JP" altLang="en-US" sz="4000" dirty="0" smtClean="0">
                <a:latin typeface="HG創英角ﾎﾟｯﾌﾟ体" panose="040B0A09000000000000" pitchFamily="49" charset="-128"/>
                <a:ea typeface="HG創英角ﾎﾟｯﾌﾟ体" panose="040B0A09000000000000" pitchFamily="49" charset="-128"/>
              </a:rPr>
              <a:t>２０１</a:t>
            </a:r>
            <a:r>
              <a:rPr lang="ja-JP" altLang="en-US" sz="4000" dirty="0">
                <a:latin typeface="HG創英角ﾎﾟｯﾌﾟ体" panose="040B0A09000000000000" pitchFamily="49" charset="-128"/>
                <a:ea typeface="HG創英角ﾎﾟｯﾌﾟ体" panose="040B0A09000000000000" pitchFamily="49" charset="-128"/>
              </a:rPr>
              <a:t>３</a:t>
            </a:r>
            <a:r>
              <a:rPr kumimoji="1" lang="ja-JP" altLang="en-US" sz="4000" dirty="0" smtClean="0">
                <a:latin typeface="HG創英角ﾎﾟｯﾌﾟ体" panose="040B0A09000000000000" pitchFamily="49" charset="-128"/>
                <a:ea typeface="HG創英角ﾎﾟｯﾌﾟ体" panose="040B0A09000000000000" pitchFamily="49" charset="-128"/>
              </a:rPr>
              <a:t>年度</a:t>
            </a:r>
            <a:endParaRPr kumimoji="1" lang="ja-JP" altLang="en-US" sz="4000" dirty="0">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1650150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195C236-5A30-4F51-ABBB-F261B72CD4DA}" type="slidenum">
              <a:rPr kumimoji="1" lang="ja-JP" altLang="en-US" smtClean="0"/>
              <a:pPr/>
              <a:t>16</a:t>
            </a:fld>
            <a:endParaRPr kumimoji="1" lang="ja-JP" altLang="en-US"/>
          </a:p>
        </p:txBody>
      </p:sp>
      <p:sp>
        <p:nvSpPr>
          <p:cNvPr id="3" name="テキスト ボックス 2"/>
          <p:cNvSpPr txBox="1"/>
          <p:nvPr/>
        </p:nvSpPr>
        <p:spPr>
          <a:xfrm>
            <a:off x="251520" y="1772816"/>
            <a:ext cx="8784976" cy="4801314"/>
          </a:xfrm>
          <a:prstGeom prst="rect">
            <a:avLst/>
          </a:prstGeom>
          <a:noFill/>
        </p:spPr>
        <p:txBody>
          <a:bodyPr wrap="square" rtlCol="0">
            <a:spAutoFit/>
          </a:bodyPr>
          <a:lstStyle/>
          <a:p>
            <a:r>
              <a:rPr lang="ja-JP" altLang="en-US" b="1" dirty="0" smtClean="0"/>
              <a:t>査読付学術論文「３件」</a:t>
            </a:r>
            <a:r>
              <a:rPr lang="en-US" altLang="ja-JP" b="1" dirty="0" smtClean="0"/>
              <a:t>, </a:t>
            </a:r>
            <a:r>
              <a:rPr lang="ja-JP" altLang="en-US" b="1" dirty="0" smtClean="0"/>
              <a:t>図書「</a:t>
            </a:r>
            <a:r>
              <a:rPr lang="ja-JP" altLang="en-US" b="1" dirty="0"/>
              <a:t>２</a:t>
            </a:r>
            <a:r>
              <a:rPr lang="ja-JP" altLang="en-US" b="1" dirty="0" smtClean="0"/>
              <a:t>件」、</a:t>
            </a:r>
            <a:r>
              <a:rPr lang="ja-JP" altLang="en-US" b="1" dirty="0"/>
              <a:t>国際会議発表「５件」</a:t>
            </a:r>
          </a:p>
          <a:p>
            <a:pPr lvl="0"/>
            <a:endParaRPr lang="en-US" altLang="ja-JP" b="1" dirty="0" smtClean="0"/>
          </a:p>
          <a:p>
            <a:pPr lvl="0"/>
            <a:r>
              <a:rPr lang="en-US" altLang="ja-JP" dirty="0" smtClean="0">
                <a:latin typeface="MS Mincho" panose="02020609040205080304" pitchFamily="17" charset="-128"/>
                <a:ea typeface="MS Mincho" panose="02020609040205080304" pitchFamily="17" charset="-128"/>
              </a:rPr>
              <a:t>◆</a:t>
            </a:r>
            <a:r>
              <a:rPr lang="ja-JP" altLang="en-US" dirty="0" smtClean="0">
                <a:latin typeface="MS Mincho" panose="02020609040205080304" pitchFamily="17" charset="-128"/>
                <a:ea typeface="MS Mincho" panose="02020609040205080304" pitchFamily="17" charset="-128"/>
              </a:rPr>
              <a:t>　</a:t>
            </a:r>
            <a:r>
              <a:rPr lang="en-US" altLang="ja-JP" dirty="0" smtClean="0"/>
              <a:t>Islam </a:t>
            </a:r>
            <a:r>
              <a:rPr lang="en-US" altLang="ja-JP" dirty="0"/>
              <a:t>M.T., </a:t>
            </a:r>
            <a:r>
              <a:rPr lang="en-US" altLang="ja-JP" u="sng" dirty="0"/>
              <a:t>Hossain M.Z</a:t>
            </a:r>
            <a:r>
              <a:rPr lang="en-US" altLang="ja-JP" dirty="0"/>
              <a:t>. and Ishida M.: Analyses of Cost Comparison of Slope Protection Method between Japan and Bangladesh, International Journal of Environment, 2(1): 73–79, 2012</a:t>
            </a:r>
            <a:endParaRPr lang="ja-JP" altLang="ja-JP" dirty="0"/>
          </a:p>
          <a:p>
            <a:pPr lvl="0"/>
            <a:r>
              <a:rPr lang="en-US" altLang="ja-JP" dirty="0">
                <a:latin typeface="MS Mincho" panose="02020609040205080304" pitchFamily="17" charset="-128"/>
                <a:ea typeface="MS Mincho" panose="02020609040205080304" pitchFamily="17" charset="-128"/>
              </a:rPr>
              <a:t>◆ </a:t>
            </a:r>
            <a:r>
              <a:rPr lang="en-US" altLang="ja-JP" dirty="0" smtClean="0"/>
              <a:t>Islam </a:t>
            </a:r>
            <a:r>
              <a:rPr lang="en-US" altLang="ja-JP" dirty="0"/>
              <a:t>M.T., </a:t>
            </a:r>
            <a:r>
              <a:rPr lang="en-US" altLang="ja-JP" u="sng" dirty="0"/>
              <a:t>Hossain M.Z</a:t>
            </a:r>
            <a:r>
              <a:rPr lang="en-US" altLang="ja-JP" dirty="0"/>
              <a:t>. and Ishida M.: Designing Vertical and Horizontal Frame Structure for Slope Protection, Australian Journal of Agricultural Engineering, 3(2):70-74, 2012</a:t>
            </a:r>
            <a:endParaRPr lang="ja-JP" altLang="ja-JP" dirty="0"/>
          </a:p>
          <a:p>
            <a:pPr lvl="0"/>
            <a:r>
              <a:rPr lang="en-US" altLang="ja-JP" dirty="0">
                <a:latin typeface="MS Mincho" panose="02020609040205080304" pitchFamily="17" charset="-128"/>
                <a:ea typeface="MS Mincho" panose="02020609040205080304" pitchFamily="17" charset="-128"/>
              </a:rPr>
              <a:t>◆ </a:t>
            </a:r>
            <a:r>
              <a:rPr lang="en-US" altLang="ja-JP" dirty="0" smtClean="0"/>
              <a:t>Hossain </a:t>
            </a:r>
            <a:r>
              <a:rPr lang="en-US" altLang="ja-JP" dirty="0"/>
              <a:t>M.B. </a:t>
            </a:r>
            <a:r>
              <a:rPr lang="en-US" altLang="ja-JP" u="sng" dirty="0"/>
              <a:t>Hossain M.Z</a:t>
            </a:r>
            <a:r>
              <a:rPr lang="en-US" altLang="ja-JP" dirty="0"/>
              <a:t>. and Sakai T. Interaction Properties of </a:t>
            </a:r>
            <a:r>
              <a:rPr lang="en-US" altLang="ja-JP" dirty="0" err="1"/>
              <a:t>Geosynthetic</a:t>
            </a:r>
            <a:r>
              <a:rPr lang="en-US" altLang="ja-JP" dirty="0"/>
              <a:t> with Different Backfill Soils. International Journal of Geosciences.3(5): 1033-1039, 2012</a:t>
            </a:r>
            <a:endParaRPr lang="ja-JP" altLang="ja-JP" dirty="0"/>
          </a:p>
          <a:p>
            <a:pPr lvl="0"/>
            <a:r>
              <a:rPr lang="en-US" altLang="ja-JP" dirty="0">
                <a:latin typeface="MS Mincho" panose="02020609040205080304" pitchFamily="17" charset="-128"/>
                <a:ea typeface="MS Mincho" panose="02020609040205080304" pitchFamily="17" charset="-128"/>
              </a:rPr>
              <a:t>◆ </a:t>
            </a:r>
            <a:r>
              <a:rPr lang="en-US" altLang="ja-JP" u="sng" dirty="0" smtClean="0"/>
              <a:t>Hossain</a:t>
            </a:r>
            <a:r>
              <a:rPr lang="en-US" altLang="ja-JP" u="sng" dirty="0"/>
              <a:t>, M.Z.</a:t>
            </a:r>
            <a:r>
              <a:rPr lang="en-US" altLang="ja-JP" dirty="0"/>
              <a:t>: Laminated </a:t>
            </a:r>
            <a:r>
              <a:rPr lang="en-US" altLang="ja-JP" dirty="0" err="1"/>
              <a:t>Cementitious</a:t>
            </a:r>
            <a:r>
              <a:rPr lang="en-US" altLang="ja-JP" dirty="0"/>
              <a:t> Composites (LAP, Germany, pp.1-, 2012. ISBN: (English Language), ISBN: 9783847343141</a:t>
            </a:r>
            <a:endParaRPr lang="ja-JP" altLang="ja-JP" dirty="0"/>
          </a:p>
          <a:p>
            <a:pPr lvl="0"/>
            <a:r>
              <a:rPr lang="en-US" altLang="ja-JP" dirty="0">
                <a:latin typeface="MS Mincho" panose="02020609040205080304" pitchFamily="17" charset="-128"/>
                <a:ea typeface="MS Mincho" panose="02020609040205080304" pitchFamily="17" charset="-128"/>
              </a:rPr>
              <a:t>◆ </a:t>
            </a:r>
            <a:r>
              <a:rPr lang="en-US" altLang="ja-JP" u="sng" dirty="0" smtClean="0"/>
              <a:t>Hossain</a:t>
            </a:r>
            <a:r>
              <a:rPr lang="en-US" altLang="ja-JP" u="sng" dirty="0"/>
              <a:t>, M.Z</a:t>
            </a:r>
            <a:r>
              <a:rPr lang="en-US" altLang="ja-JP" dirty="0"/>
              <a:t>., </a:t>
            </a:r>
            <a:r>
              <a:rPr lang="en-US" altLang="ja-JP" dirty="0" err="1"/>
              <a:t>Bujang</a:t>
            </a:r>
            <a:r>
              <a:rPr lang="en-US" altLang="ja-JP" dirty="0"/>
              <a:t> B.K. </a:t>
            </a:r>
            <a:r>
              <a:rPr lang="en-US" altLang="ja-JP" dirty="0" err="1"/>
              <a:t>Huat</a:t>
            </a:r>
            <a:r>
              <a:rPr lang="en-US" altLang="ja-JP" dirty="0"/>
              <a:t>.: </a:t>
            </a:r>
            <a:r>
              <a:rPr lang="en-US" altLang="ja-JP" dirty="0" err="1"/>
              <a:t>Geotechnique</a:t>
            </a:r>
            <a:r>
              <a:rPr lang="en-US" altLang="ja-JP" dirty="0"/>
              <a:t>, Construction Materials and Environment, Volume 1,  pp.1-890, Published by </a:t>
            </a:r>
            <a:r>
              <a:rPr lang="en-US" altLang="ja-JP" dirty="0" err="1"/>
              <a:t>Geomate</a:t>
            </a:r>
            <a:r>
              <a:rPr lang="en-US" altLang="ja-JP" dirty="0"/>
              <a:t> International Society, Japan, 2012, ISBN: 978-4-9905958-1-4 C3051</a:t>
            </a:r>
            <a:endParaRPr lang="ja-JP" altLang="ja-JP" dirty="0"/>
          </a:p>
          <a:p>
            <a:pPr lvl="0"/>
            <a:endParaRPr lang="en-US" altLang="ja-JP" dirty="0" smtClean="0"/>
          </a:p>
          <a:p>
            <a:pPr lvl="0"/>
            <a:endParaRPr lang="ja-JP" altLang="ja-JP" dirty="0"/>
          </a:p>
        </p:txBody>
      </p:sp>
      <p:sp>
        <p:nvSpPr>
          <p:cNvPr id="4" name="テキスト ボックス 3"/>
          <p:cNvSpPr txBox="1"/>
          <p:nvPr/>
        </p:nvSpPr>
        <p:spPr>
          <a:xfrm>
            <a:off x="342831" y="620688"/>
            <a:ext cx="5314275" cy="707886"/>
          </a:xfrm>
          <a:prstGeom prst="rect">
            <a:avLst/>
          </a:prstGeom>
          <a:noFill/>
        </p:spPr>
        <p:txBody>
          <a:bodyPr wrap="none" rtlCol="0">
            <a:spAutoFit/>
          </a:bodyPr>
          <a:lstStyle/>
          <a:p>
            <a:r>
              <a:rPr kumimoji="1" lang="ja-JP" altLang="en-US" sz="4000" dirty="0" smtClean="0">
                <a:latin typeface="HG創英角ﾎﾟｯﾌﾟ体" panose="040B0A09000000000000" pitchFamily="49" charset="-128"/>
                <a:ea typeface="HG創英角ﾎﾟｯﾌﾟ体" panose="040B0A09000000000000" pitchFamily="49" charset="-128"/>
              </a:rPr>
              <a:t>成果発表</a:t>
            </a:r>
            <a:r>
              <a:rPr lang="ja-JP" altLang="en-US" sz="4000" dirty="0" smtClean="0">
                <a:latin typeface="HG創英角ﾎﾟｯﾌﾟ体" panose="040B0A09000000000000" pitchFamily="49" charset="-128"/>
                <a:ea typeface="HG創英角ﾎﾟｯﾌﾟ体" panose="040B0A09000000000000" pitchFamily="49" charset="-128"/>
              </a:rPr>
              <a:t>２０１</a:t>
            </a:r>
            <a:r>
              <a:rPr lang="ja-JP" altLang="en-US" sz="4000" dirty="0">
                <a:latin typeface="HG創英角ﾎﾟｯﾌﾟ体" panose="040B0A09000000000000" pitchFamily="49" charset="-128"/>
                <a:ea typeface="HG創英角ﾎﾟｯﾌﾟ体" panose="040B0A09000000000000" pitchFamily="49" charset="-128"/>
              </a:rPr>
              <a:t>２</a:t>
            </a:r>
            <a:r>
              <a:rPr kumimoji="1" lang="ja-JP" altLang="en-US" sz="4000" dirty="0" smtClean="0">
                <a:latin typeface="HG創英角ﾎﾟｯﾌﾟ体" panose="040B0A09000000000000" pitchFamily="49" charset="-128"/>
                <a:ea typeface="HG創英角ﾎﾟｯﾌﾟ体" panose="040B0A09000000000000" pitchFamily="49" charset="-128"/>
              </a:rPr>
              <a:t>年度</a:t>
            </a:r>
            <a:endParaRPr kumimoji="1" lang="ja-JP" altLang="en-US" sz="4000" dirty="0">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41328803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195C236-5A30-4F51-ABBB-F261B72CD4DA}" type="slidenum">
              <a:rPr kumimoji="1" lang="ja-JP" altLang="en-US" smtClean="0"/>
              <a:pPr/>
              <a:t>17</a:t>
            </a:fld>
            <a:endParaRPr kumimoji="1" lang="ja-JP" altLang="en-US"/>
          </a:p>
        </p:txBody>
      </p:sp>
      <p:sp>
        <p:nvSpPr>
          <p:cNvPr id="3" name="テキスト ボックス 2"/>
          <p:cNvSpPr txBox="1"/>
          <p:nvPr/>
        </p:nvSpPr>
        <p:spPr>
          <a:xfrm>
            <a:off x="251520" y="1535173"/>
            <a:ext cx="8784976" cy="5909310"/>
          </a:xfrm>
          <a:prstGeom prst="rect">
            <a:avLst/>
          </a:prstGeom>
          <a:noFill/>
        </p:spPr>
        <p:txBody>
          <a:bodyPr wrap="square" rtlCol="0">
            <a:spAutoFit/>
          </a:bodyPr>
          <a:lstStyle/>
          <a:p>
            <a:r>
              <a:rPr lang="ja-JP" altLang="en-US" b="1" dirty="0" smtClean="0"/>
              <a:t>査読付学術論文「</a:t>
            </a:r>
            <a:r>
              <a:rPr lang="en-US" altLang="ja-JP" b="1" dirty="0"/>
              <a:t>5</a:t>
            </a:r>
            <a:r>
              <a:rPr lang="ja-JP" altLang="en-US" b="1" dirty="0" smtClean="0"/>
              <a:t>件」、</a:t>
            </a:r>
            <a:r>
              <a:rPr lang="ja-JP" altLang="en-US" b="1" dirty="0"/>
              <a:t>国際会議発表</a:t>
            </a:r>
            <a:r>
              <a:rPr lang="ja-JP" altLang="en-US" b="1" dirty="0" smtClean="0"/>
              <a:t>「７件</a:t>
            </a:r>
            <a:r>
              <a:rPr lang="ja-JP" altLang="en-US" b="1" dirty="0"/>
              <a:t>」</a:t>
            </a:r>
          </a:p>
          <a:p>
            <a:pPr lvl="0"/>
            <a:endParaRPr lang="en-US" altLang="ja-JP" b="1" dirty="0" smtClean="0"/>
          </a:p>
          <a:p>
            <a:pPr lvl="0"/>
            <a:r>
              <a:rPr lang="en-US" altLang="ja-JP" dirty="0">
                <a:latin typeface="MS Mincho" panose="02020609040205080304" pitchFamily="17" charset="-128"/>
                <a:ea typeface="MS Mincho" panose="02020609040205080304" pitchFamily="17" charset="-128"/>
              </a:rPr>
              <a:t>◆ </a:t>
            </a:r>
            <a:r>
              <a:rPr lang="en-US" altLang="ja-JP" u="sng" dirty="0" smtClean="0"/>
              <a:t>Hossain</a:t>
            </a:r>
            <a:r>
              <a:rPr lang="en-US" altLang="ja-JP" u="sng" dirty="0"/>
              <a:t>, M.</a:t>
            </a:r>
            <a:r>
              <a:rPr lang="en-US" altLang="ja-JP" dirty="0"/>
              <a:t>Z. and Inagaki, H.: </a:t>
            </a:r>
            <a:r>
              <a:rPr lang="en-US" altLang="ja-JP" dirty="0" err="1"/>
              <a:t>Dilatancy</a:t>
            </a:r>
            <a:r>
              <a:rPr lang="en-US" altLang="ja-JP" dirty="0"/>
              <a:t> Behavior of Soil-Structure Interfaces for Farm Roads and Embankments, Australian Journal of Agricultural Engineering, Southern Cross Publisher, Australia, 2(1):12-17(2011), ISSN:1836-9448 </a:t>
            </a:r>
            <a:endParaRPr lang="ja-JP" altLang="ja-JP" dirty="0"/>
          </a:p>
          <a:p>
            <a:pPr lvl="0"/>
            <a:r>
              <a:rPr lang="en-US" altLang="ja-JP" dirty="0">
                <a:latin typeface="MS Mincho" panose="02020609040205080304" pitchFamily="17" charset="-128"/>
                <a:ea typeface="MS Mincho" panose="02020609040205080304" pitchFamily="17" charset="-128"/>
              </a:rPr>
              <a:t>◆ </a:t>
            </a:r>
            <a:r>
              <a:rPr lang="en-US" altLang="ja-JP" dirty="0" smtClean="0"/>
              <a:t>Hossain</a:t>
            </a:r>
            <a:r>
              <a:rPr lang="en-US" altLang="ja-JP" dirty="0"/>
              <a:t>, M.B., Sakai, T. and </a:t>
            </a:r>
            <a:r>
              <a:rPr lang="en-US" altLang="ja-JP" u="sng" dirty="0"/>
              <a:t>Hossain, M.Z</a:t>
            </a:r>
            <a:r>
              <a:rPr lang="en-US" altLang="ja-JP" dirty="0"/>
              <a:t>: River Embankment and Bank Failure: A Study on Geotechnical Characteristics and Stability Analysis, American Journal of Environmental Sciences 7 (2): 102-107, 2011, ISSN 1553-345X, DOI: 10.3844/ajessp.2011.102.107</a:t>
            </a:r>
            <a:endParaRPr lang="ja-JP" altLang="ja-JP" dirty="0"/>
          </a:p>
          <a:p>
            <a:pPr lvl="0"/>
            <a:r>
              <a:rPr lang="en-US" altLang="ja-JP" dirty="0">
                <a:latin typeface="MS Mincho" panose="02020609040205080304" pitchFamily="17" charset="-128"/>
                <a:ea typeface="MS Mincho" panose="02020609040205080304" pitchFamily="17" charset="-128"/>
              </a:rPr>
              <a:t>◆ </a:t>
            </a:r>
            <a:r>
              <a:rPr lang="en-US" altLang="ja-JP" u="sng" dirty="0" smtClean="0"/>
              <a:t>Hossain</a:t>
            </a:r>
            <a:r>
              <a:rPr lang="en-US" altLang="ja-JP" u="sng" dirty="0"/>
              <a:t>, M.Z</a:t>
            </a:r>
            <a:r>
              <a:rPr lang="en-US" altLang="ja-JP" dirty="0"/>
              <a:t>: Development of a Small-Scale Universal Apparatus for Evaluating Soil-Structure Interaction, Journal of Civil Engineering and Architecture, Apr. 2011, Volume 5, No.4 (Serial No. 41), pp. 314-321, ISSN 1934-7359, David Publishing, USA</a:t>
            </a:r>
            <a:endParaRPr lang="ja-JP" altLang="ja-JP" dirty="0"/>
          </a:p>
          <a:p>
            <a:pPr lvl="0"/>
            <a:r>
              <a:rPr lang="en-US" altLang="ja-JP" dirty="0">
                <a:latin typeface="MS Mincho" panose="02020609040205080304" pitchFamily="17" charset="-128"/>
                <a:ea typeface="MS Mincho" panose="02020609040205080304" pitchFamily="17" charset="-128"/>
              </a:rPr>
              <a:t>◆ </a:t>
            </a:r>
            <a:r>
              <a:rPr lang="en-US" altLang="ja-JP" dirty="0" smtClean="0"/>
              <a:t>Islam </a:t>
            </a:r>
            <a:r>
              <a:rPr lang="en-US" altLang="ja-JP" dirty="0"/>
              <a:t>M.T., </a:t>
            </a:r>
            <a:r>
              <a:rPr lang="en-US" altLang="ja-JP" u="sng" dirty="0"/>
              <a:t>Hossain M.Z</a:t>
            </a:r>
            <a:r>
              <a:rPr lang="en-US" altLang="ja-JP" dirty="0"/>
              <a:t>. and Ishida M.: Trends Analyses for Several Factors Affected by Tropical Cyclones, American Journal of Environmental Sciences, Science Publications, Volume 7, Issue 3, Pages 200-206, 2011. DOI: </a:t>
            </a:r>
            <a:r>
              <a:rPr lang="en-US" altLang="ja-JP" dirty="0" smtClean="0"/>
              <a:t>10.3844/ajessp.2011.200.206</a:t>
            </a:r>
          </a:p>
          <a:p>
            <a:r>
              <a:rPr lang="en-US" altLang="ja-JP" u="sng" dirty="0"/>
              <a:t>Hossain, M.</a:t>
            </a:r>
            <a:r>
              <a:rPr lang="en-US" altLang="ja-JP" dirty="0"/>
              <a:t>Z. and Awal, A.S.M.A.: Experimental Validation of A Theoretical Model For Flexural Modulus of Elasticity of Thin Cement Composite, Construction &amp; Building Materials, Elsevier Science, 25(3), ISSN: 0950-0618, 2011, pp.1460-1465</a:t>
            </a:r>
            <a:r>
              <a:rPr lang="ja-JP" altLang="ja-JP" dirty="0" err="1"/>
              <a:t>，</a:t>
            </a:r>
            <a:r>
              <a:rPr lang="en-US" altLang="ja-JP" dirty="0"/>
              <a:t>DOI:10.1016/j.conbuildmat.2010.09.018</a:t>
            </a:r>
            <a:endParaRPr lang="ja-JP" altLang="ja-JP" dirty="0"/>
          </a:p>
          <a:p>
            <a:pPr lvl="0"/>
            <a:endParaRPr lang="ja-JP" altLang="ja-JP" dirty="0"/>
          </a:p>
          <a:p>
            <a:pPr lvl="0"/>
            <a:endParaRPr lang="en-US" altLang="ja-JP" dirty="0" smtClean="0"/>
          </a:p>
          <a:p>
            <a:pPr lvl="0"/>
            <a:endParaRPr lang="ja-JP" altLang="ja-JP" dirty="0"/>
          </a:p>
        </p:txBody>
      </p:sp>
      <p:sp>
        <p:nvSpPr>
          <p:cNvPr id="4" name="テキスト ボックス 3"/>
          <p:cNvSpPr txBox="1"/>
          <p:nvPr/>
        </p:nvSpPr>
        <p:spPr>
          <a:xfrm>
            <a:off x="342831" y="620688"/>
            <a:ext cx="5314275" cy="707886"/>
          </a:xfrm>
          <a:prstGeom prst="rect">
            <a:avLst/>
          </a:prstGeom>
          <a:noFill/>
        </p:spPr>
        <p:txBody>
          <a:bodyPr wrap="none" rtlCol="0">
            <a:spAutoFit/>
          </a:bodyPr>
          <a:lstStyle/>
          <a:p>
            <a:r>
              <a:rPr kumimoji="1" lang="ja-JP" altLang="en-US" sz="4000" dirty="0" smtClean="0">
                <a:latin typeface="HG創英角ﾎﾟｯﾌﾟ体" panose="040B0A09000000000000" pitchFamily="49" charset="-128"/>
                <a:ea typeface="HG創英角ﾎﾟｯﾌﾟ体" panose="040B0A09000000000000" pitchFamily="49" charset="-128"/>
              </a:rPr>
              <a:t>成果発表</a:t>
            </a:r>
            <a:r>
              <a:rPr lang="ja-JP" altLang="en-US" sz="4000" dirty="0" smtClean="0">
                <a:latin typeface="HG創英角ﾎﾟｯﾌﾟ体" panose="040B0A09000000000000" pitchFamily="49" charset="-128"/>
                <a:ea typeface="HG創英角ﾎﾟｯﾌﾟ体" panose="040B0A09000000000000" pitchFamily="49" charset="-128"/>
              </a:rPr>
              <a:t>２０１</a:t>
            </a:r>
            <a:r>
              <a:rPr lang="ja-JP" altLang="en-US" sz="4000" dirty="0">
                <a:latin typeface="HG創英角ﾎﾟｯﾌﾟ体" panose="040B0A09000000000000" pitchFamily="49" charset="-128"/>
                <a:ea typeface="HG創英角ﾎﾟｯﾌﾟ体" panose="040B0A09000000000000" pitchFamily="49" charset="-128"/>
              </a:rPr>
              <a:t>１</a:t>
            </a:r>
            <a:r>
              <a:rPr kumimoji="1" lang="ja-JP" altLang="en-US" sz="4000" dirty="0" smtClean="0">
                <a:latin typeface="HG創英角ﾎﾟｯﾌﾟ体" panose="040B0A09000000000000" pitchFamily="49" charset="-128"/>
                <a:ea typeface="HG創英角ﾎﾟｯﾌﾟ体" panose="040B0A09000000000000" pitchFamily="49" charset="-128"/>
              </a:rPr>
              <a:t>年度</a:t>
            </a:r>
            <a:endParaRPr kumimoji="1" lang="ja-JP" altLang="en-US" sz="4000" dirty="0">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1611013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195C236-5A30-4F51-ABBB-F261B72CD4DA}" type="slidenum">
              <a:rPr kumimoji="1" lang="ja-JP" altLang="en-US" smtClean="0"/>
              <a:pPr/>
              <a:t>18</a:t>
            </a:fld>
            <a:endParaRPr kumimoji="1" lang="ja-JP" altLang="en-US"/>
          </a:p>
        </p:txBody>
      </p:sp>
      <p:sp>
        <p:nvSpPr>
          <p:cNvPr id="3" name="テキスト ボックス 2"/>
          <p:cNvSpPr txBox="1"/>
          <p:nvPr/>
        </p:nvSpPr>
        <p:spPr>
          <a:xfrm>
            <a:off x="249055" y="994437"/>
            <a:ext cx="8784976" cy="5078313"/>
          </a:xfrm>
          <a:prstGeom prst="rect">
            <a:avLst/>
          </a:prstGeom>
          <a:noFill/>
        </p:spPr>
        <p:txBody>
          <a:bodyPr wrap="square" rtlCol="0">
            <a:spAutoFit/>
          </a:bodyPr>
          <a:lstStyle/>
          <a:p>
            <a:r>
              <a:rPr lang="ja-JP" altLang="en-US" b="1" dirty="0" smtClean="0"/>
              <a:t>査読付学術論文「</a:t>
            </a:r>
            <a:r>
              <a:rPr lang="ja-JP" altLang="en-US" b="1" dirty="0"/>
              <a:t>８</a:t>
            </a:r>
            <a:r>
              <a:rPr lang="ja-JP" altLang="en-US" b="1" dirty="0" smtClean="0"/>
              <a:t>件」、</a:t>
            </a:r>
            <a:r>
              <a:rPr lang="en-US" altLang="ja-JP" b="1" dirty="0"/>
              <a:t>, </a:t>
            </a:r>
            <a:r>
              <a:rPr lang="ja-JP" altLang="en-US" b="1" dirty="0" smtClean="0"/>
              <a:t>図書</a:t>
            </a:r>
            <a:r>
              <a:rPr lang="ja-JP" altLang="en-US" b="1" dirty="0"/>
              <a:t>「</a:t>
            </a:r>
            <a:r>
              <a:rPr lang="ja-JP" altLang="en-US" b="1" dirty="0" smtClean="0"/>
              <a:t>２件」、</a:t>
            </a:r>
            <a:r>
              <a:rPr lang="ja-JP" altLang="en-US" b="1" dirty="0"/>
              <a:t>国際会議発表「</a:t>
            </a:r>
            <a:r>
              <a:rPr lang="en-US" altLang="ja-JP" b="1" dirty="0"/>
              <a:t>4</a:t>
            </a:r>
            <a:r>
              <a:rPr lang="ja-JP" altLang="en-US" b="1" dirty="0"/>
              <a:t>件</a:t>
            </a:r>
            <a:r>
              <a:rPr lang="ja-JP" altLang="en-US" b="1" dirty="0" smtClean="0"/>
              <a:t>」、国内会議発表「</a:t>
            </a:r>
            <a:r>
              <a:rPr lang="en-US" altLang="ja-JP" b="1" dirty="0" smtClean="0"/>
              <a:t>1</a:t>
            </a:r>
            <a:r>
              <a:rPr lang="ja-JP" altLang="en-US" b="1" dirty="0" smtClean="0"/>
              <a:t>件」</a:t>
            </a:r>
            <a:endParaRPr lang="ja-JP" altLang="en-US" b="1" dirty="0"/>
          </a:p>
          <a:p>
            <a:pPr lvl="0"/>
            <a:endParaRPr lang="en-US" altLang="ja-JP" b="1" dirty="0" smtClean="0"/>
          </a:p>
          <a:p>
            <a:pPr lvl="0"/>
            <a:r>
              <a:rPr lang="en-US" altLang="ja-JP" u="sng" dirty="0"/>
              <a:t>Hossain, M.Z.</a:t>
            </a:r>
            <a:r>
              <a:rPr lang="en-US" altLang="ja-JP" dirty="0"/>
              <a:t> and Islam, M.P.: Cracking Stress and Bending Moment in Flexural </a:t>
            </a:r>
            <a:r>
              <a:rPr lang="en-US" altLang="ja-JP" dirty="0" err="1"/>
              <a:t>Ferrocement</a:t>
            </a:r>
            <a:r>
              <a:rPr lang="en-US" altLang="ja-JP" dirty="0"/>
              <a:t> Elements, Int. Journal of Characterization and Development of Novel Materials, Nova Science Publishers, Inc., New York. USA, ISSN: 1937-7975, 2010, Vol.1, No.4, pp.1-16.</a:t>
            </a:r>
            <a:endParaRPr lang="ja-JP" altLang="ja-JP" dirty="0"/>
          </a:p>
          <a:p>
            <a:pPr lvl="0"/>
            <a:r>
              <a:rPr lang="en-US" altLang="ja-JP" u="sng" dirty="0"/>
              <a:t>Hossain, M.</a:t>
            </a:r>
            <a:r>
              <a:rPr lang="en-US" altLang="ja-JP" dirty="0"/>
              <a:t>Z.: A Study on Thin </a:t>
            </a:r>
            <a:r>
              <a:rPr lang="en-US" altLang="ja-JP" dirty="0" err="1"/>
              <a:t>Cementitious</a:t>
            </a:r>
            <a:r>
              <a:rPr lang="en-US" altLang="ja-JP" dirty="0"/>
              <a:t> Composite (TCC) Materials For Soil Reinforcement Applications, Australian Journal of Agricultural Engineering, Southern Cross Publisher, Australia, ISSN:1836-9448, 1(4): 153-159, 2010.</a:t>
            </a:r>
            <a:endParaRPr lang="ja-JP" altLang="ja-JP" dirty="0"/>
          </a:p>
          <a:p>
            <a:pPr lvl="0"/>
            <a:r>
              <a:rPr lang="en-US" altLang="ja-JP" u="sng" dirty="0"/>
              <a:t>Hossain, M.</a:t>
            </a:r>
            <a:r>
              <a:rPr lang="en-US" altLang="ja-JP" dirty="0"/>
              <a:t>Z. and Awal, A.S.M.A.: Flexural Response of Hybrid Carbon Fiber Thin Cement Composites, Construction &amp; Building Materials, Elsevier Science, 25(2), ISSN: 0950-0618, 2010, pp.670-677.</a:t>
            </a:r>
            <a:r>
              <a:rPr lang="ja-JP" altLang="ja-JP" dirty="0"/>
              <a:t>　</a:t>
            </a:r>
            <a:r>
              <a:rPr lang="en-US" altLang="ja-JP" dirty="0"/>
              <a:t> DOI:10.1016/j.conbuildmat.2010.07.022</a:t>
            </a:r>
            <a:endParaRPr lang="ja-JP" altLang="ja-JP" dirty="0"/>
          </a:p>
          <a:p>
            <a:pPr lvl="0"/>
            <a:r>
              <a:rPr lang="en-US" altLang="ja-JP" u="sng" dirty="0"/>
              <a:t>Hossain, M.</a:t>
            </a:r>
            <a:r>
              <a:rPr lang="en-US" altLang="ja-JP" dirty="0"/>
              <a:t>Z. and Awal, A.S.M.A.: </a:t>
            </a:r>
            <a:r>
              <a:rPr lang="en-US" altLang="ja-JP" cap="all" dirty="0"/>
              <a:t>A </a:t>
            </a:r>
            <a:r>
              <a:rPr lang="en-US" altLang="ja-JP" dirty="0"/>
              <a:t>Study on Flexural Modulus, Ductility and Field Applications of Laminated </a:t>
            </a:r>
            <a:r>
              <a:rPr lang="en-US" altLang="ja-JP" dirty="0" err="1"/>
              <a:t>Cementitious</a:t>
            </a:r>
            <a:r>
              <a:rPr lang="en-US" altLang="ja-JP" dirty="0"/>
              <a:t> Composites, Malaysian Journal of Civil Engineering, The Institution of Engineers, Malaysia, 22(2):32-43(2010). ISSN:1823-7843 </a:t>
            </a:r>
            <a:endParaRPr lang="ja-JP" altLang="ja-JP" dirty="0"/>
          </a:p>
          <a:p>
            <a:pPr lvl="0"/>
            <a:r>
              <a:rPr lang="en-US" altLang="ja-JP" u="sng" dirty="0" smtClean="0"/>
              <a:t>Hossain</a:t>
            </a:r>
            <a:r>
              <a:rPr lang="en-US" altLang="ja-JP" u="sng" dirty="0"/>
              <a:t>, M.Z.</a:t>
            </a:r>
            <a:r>
              <a:rPr lang="en-US" altLang="ja-JP" dirty="0"/>
              <a:t>: Environment-Friendly Cement Composite (EFCC) for Soil Reinforcement and Earth Slope Protection, Nova Science Publishers, Inc. New York, USA, pp.1-156, 2010. ISBN: 978-1-60741-956-3 (English Language).</a:t>
            </a:r>
            <a:endParaRPr lang="ja-JP" altLang="ja-JP" dirty="0"/>
          </a:p>
          <a:p>
            <a:pPr lvl="0"/>
            <a:endParaRPr lang="ja-JP" altLang="ja-JP" dirty="0"/>
          </a:p>
        </p:txBody>
      </p:sp>
      <p:sp>
        <p:nvSpPr>
          <p:cNvPr id="4" name="テキスト ボックス 3"/>
          <p:cNvSpPr txBox="1"/>
          <p:nvPr/>
        </p:nvSpPr>
        <p:spPr>
          <a:xfrm>
            <a:off x="249055" y="260648"/>
            <a:ext cx="5314275" cy="707886"/>
          </a:xfrm>
          <a:prstGeom prst="rect">
            <a:avLst/>
          </a:prstGeom>
          <a:noFill/>
        </p:spPr>
        <p:txBody>
          <a:bodyPr wrap="none" rtlCol="0">
            <a:spAutoFit/>
          </a:bodyPr>
          <a:lstStyle/>
          <a:p>
            <a:r>
              <a:rPr kumimoji="1" lang="ja-JP" altLang="en-US" sz="4000" dirty="0" smtClean="0">
                <a:latin typeface="HG創英角ﾎﾟｯﾌﾟ体" panose="040B0A09000000000000" pitchFamily="49" charset="-128"/>
                <a:ea typeface="HG創英角ﾎﾟｯﾌﾟ体" panose="040B0A09000000000000" pitchFamily="49" charset="-128"/>
              </a:rPr>
              <a:t>成果発表</a:t>
            </a:r>
            <a:r>
              <a:rPr lang="ja-JP" altLang="en-US" sz="4000" dirty="0" smtClean="0">
                <a:latin typeface="HG創英角ﾎﾟｯﾌﾟ体" panose="040B0A09000000000000" pitchFamily="49" charset="-128"/>
                <a:ea typeface="HG創英角ﾎﾟｯﾌﾟ体" panose="040B0A09000000000000" pitchFamily="49" charset="-128"/>
              </a:rPr>
              <a:t>２０１</a:t>
            </a:r>
            <a:r>
              <a:rPr lang="ja-JP" altLang="en-US" sz="4000" dirty="0">
                <a:latin typeface="HG創英角ﾎﾟｯﾌﾟ体" panose="040B0A09000000000000" pitchFamily="49" charset="-128"/>
                <a:ea typeface="HG創英角ﾎﾟｯﾌﾟ体" panose="040B0A09000000000000" pitchFamily="49" charset="-128"/>
              </a:rPr>
              <a:t>０</a:t>
            </a:r>
            <a:r>
              <a:rPr kumimoji="1" lang="ja-JP" altLang="en-US" sz="4000" dirty="0" smtClean="0">
                <a:latin typeface="HG創英角ﾎﾟｯﾌﾟ体" panose="040B0A09000000000000" pitchFamily="49" charset="-128"/>
                <a:ea typeface="HG創英角ﾎﾟｯﾌﾟ体" panose="040B0A09000000000000" pitchFamily="49" charset="-128"/>
              </a:rPr>
              <a:t>年度</a:t>
            </a:r>
            <a:endParaRPr kumimoji="1" lang="ja-JP" altLang="en-US" sz="4000" dirty="0">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1520429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B195C236-5A30-4F51-ABBB-F261B72CD4DA}" type="slidenum">
              <a:rPr kumimoji="1" lang="ja-JP" altLang="en-US" smtClean="0"/>
              <a:pPr/>
              <a:t>19</a:t>
            </a:fld>
            <a:endParaRPr kumimoji="1" lang="ja-JP" altLang="en-US"/>
          </a:p>
        </p:txBody>
      </p:sp>
      <p:sp>
        <p:nvSpPr>
          <p:cNvPr id="3" name="テキスト ボックス 2"/>
          <p:cNvSpPr txBox="1"/>
          <p:nvPr/>
        </p:nvSpPr>
        <p:spPr>
          <a:xfrm>
            <a:off x="755576" y="836712"/>
            <a:ext cx="4968552" cy="707886"/>
          </a:xfrm>
          <a:prstGeom prst="rect">
            <a:avLst/>
          </a:prstGeom>
          <a:noFill/>
        </p:spPr>
        <p:txBody>
          <a:bodyPr wrap="square" rtlCol="0">
            <a:spAutoFit/>
          </a:bodyPr>
          <a:lstStyle/>
          <a:p>
            <a:r>
              <a:rPr kumimoji="1" lang="ja-JP" altLang="en-US" sz="4000" dirty="0" smtClean="0">
                <a:latin typeface="HG創英角ﾎﾟｯﾌﾟ体" panose="040B0A09000000000000" pitchFamily="49" charset="-128"/>
                <a:ea typeface="HG創英角ﾎﾟｯﾌﾟ体" panose="040B0A09000000000000" pitchFamily="49" charset="-128"/>
              </a:rPr>
              <a:t>採択に至った経緯等</a:t>
            </a:r>
            <a:endParaRPr kumimoji="1" lang="ja-JP" altLang="en-US" sz="4000" dirty="0">
              <a:latin typeface="HG創英角ﾎﾟｯﾌﾟ体" panose="040B0A09000000000000" pitchFamily="49" charset="-128"/>
              <a:ea typeface="HG創英角ﾎﾟｯﾌﾟ体" panose="040B0A09000000000000" pitchFamily="49" charset="-128"/>
            </a:endParaRPr>
          </a:p>
        </p:txBody>
      </p:sp>
      <p:sp>
        <p:nvSpPr>
          <p:cNvPr id="4" name="テキスト ボックス 3"/>
          <p:cNvSpPr txBox="1"/>
          <p:nvPr/>
        </p:nvSpPr>
        <p:spPr>
          <a:xfrm>
            <a:off x="761049" y="1772816"/>
            <a:ext cx="8526693" cy="3785652"/>
          </a:xfrm>
          <a:prstGeom prst="rect">
            <a:avLst/>
          </a:prstGeom>
          <a:noFill/>
        </p:spPr>
        <p:txBody>
          <a:bodyPr wrap="none" rtlCol="0">
            <a:spAutoFit/>
          </a:bodyPr>
          <a:lstStyle/>
          <a:p>
            <a:r>
              <a:rPr kumimoji="1" lang="ja-JP" altLang="en-US" sz="4000" dirty="0" smtClean="0"/>
              <a:t>１．閲読者が納得できる内容</a:t>
            </a:r>
            <a:endParaRPr lang="en-US" altLang="ja-JP" sz="4000" dirty="0"/>
          </a:p>
          <a:p>
            <a:r>
              <a:rPr lang="ja-JP" altLang="en-US" sz="4000" dirty="0" smtClean="0"/>
              <a:t>２．目的、背景、方法、応用等</a:t>
            </a:r>
            <a:endParaRPr lang="en-US" altLang="ja-JP" sz="4000" dirty="0" smtClean="0"/>
          </a:p>
          <a:p>
            <a:r>
              <a:rPr lang="ja-JP" altLang="en-US" sz="4000" dirty="0" smtClean="0"/>
              <a:t>３．</a:t>
            </a:r>
            <a:r>
              <a:rPr kumimoji="1" lang="ja-JP" altLang="en-US" sz="4000" dirty="0" smtClean="0"/>
              <a:t>実施できるか？</a:t>
            </a:r>
            <a:endParaRPr kumimoji="1" lang="en-US" altLang="ja-JP" sz="4000" dirty="0" smtClean="0"/>
          </a:p>
          <a:p>
            <a:r>
              <a:rPr lang="ja-JP" altLang="en-US" sz="4000" dirty="0"/>
              <a:t>４</a:t>
            </a:r>
            <a:r>
              <a:rPr lang="ja-JP" altLang="en-US" sz="4000" dirty="0" smtClean="0"/>
              <a:t>．得られる成果</a:t>
            </a:r>
            <a:endParaRPr lang="en-US" altLang="ja-JP" sz="4000" dirty="0" smtClean="0"/>
          </a:p>
          <a:p>
            <a:r>
              <a:rPr lang="ja-JP" altLang="en-US" sz="4000" dirty="0"/>
              <a:t>５</a:t>
            </a:r>
            <a:r>
              <a:rPr kumimoji="1" lang="ja-JP" altLang="en-US" sz="4000" dirty="0" smtClean="0"/>
              <a:t>．業績：どれだけ論文書いているか？</a:t>
            </a:r>
            <a:endParaRPr kumimoji="1" lang="en-US" altLang="ja-JP" sz="4000" dirty="0" smtClean="0"/>
          </a:p>
          <a:p>
            <a:r>
              <a:rPr lang="ja-JP" altLang="en-US" sz="4000" dirty="0"/>
              <a:t>６</a:t>
            </a:r>
            <a:r>
              <a:rPr lang="ja-JP" altLang="en-US" sz="4000" dirty="0" smtClean="0"/>
              <a:t>．業績と申請研究の関連性</a:t>
            </a:r>
            <a:endParaRPr kumimoji="1" lang="ja-JP" altLang="en-US" sz="4000" dirty="0"/>
          </a:p>
        </p:txBody>
      </p:sp>
    </p:spTree>
    <p:extLst>
      <p:ext uri="{BB962C8B-B14F-4D97-AF65-F5344CB8AC3E}">
        <p14:creationId xmlns:p14="http://schemas.microsoft.com/office/powerpoint/2010/main" val="1029019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44541"/>
            <a:ext cx="7772400" cy="1456267"/>
          </a:xfrm>
        </p:spPr>
        <p:txBody>
          <a:bodyPr>
            <a:normAutofit/>
          </a:bodyPr>
          <a:lstStyle/>
          <a:p>
            <a:r>
              <a:rPr lang="ja-JP" altLang="ja-JP" sz="4000" b="1" dirty="0">
                <a:latin typeface="HGS創英角ﾎﾟｯﾌﾟ体" panose="040B0A00000000000000" pitchFamily="50" charset="-128"/>
                <a:ea typeface="HGS創英角ﾎﾟｯﾌﾟ体" panose="040B0A00000000000000" pitchFamily="50" charset="-128"/>
              </a:rPr>
              <a:t>研究目的</a:t>
            </a:r>
            <a:endParaRPr kumimoji="1" lang="ja-JP" altLang="en-US" sz="4000" dirty="0"/>
          </a:p>
        </p:txBody>
      </p:sp>
      <p:sp>
        <p:nvSpPr>
          <p:cNvPr id="3" name="コンテンツ プレースホルダー 2"/>
          <p:cNvSpPr>
            <a:spLocks noGrp="1"/>
          </p:cNvSpPr>
          <p:nvPr>
            <p:ph idx="1"/>
          </p:nvPr>
        </p:nvSpPr>
        <p:spPr>
          <a:xfrm>
            <a:off x="251520" y="1700808"/>
            <a:ext cx="8640960" cy="4547593"/>
          </a:xfrm>
        </p:spPr>
        <p:txBody>
          <a:bodyPr>
            <a:noAutofit/>
          </a:bodyPr>
          <a:lstStyle/>
          <a:p>
            <a:pPr lvl="0"/>
            <a:r>
              <a:rPr lang="ja-JP" altLang="ja-JP" sz="2400" dirty="0"/>
              <a:t>種々の建設廃棄物を利用したセメント複合材の透水性試験に関する研究を実施し，セメント複合材の</a:t>
            </a:r>
            <a:r>
              <a:rPr lang="ja-JP" altLang="ja-JP" sz="2400" u="sng" dirty="0"/>
              <a:t>透水係数</a:t>
            </a:r>
            <a:r>
              <a:rPr lang="ja-JP" altLang="ja-JP" sz="2400" dirty="0"/>
              <a:t>を求めること．</a:t>
            </a:r>
          </a:p>
          <a:p>
            <a:pPr lvl="0"/>
            <a:r>
              <a:rPr lang="ja-JP" altLang="ja-JP" sz="2400" dirty="0"/>
              <a:t>種々の建設廃棄物を用いた透水性セメント複合材の強度性状に関する研究を実施し，</a:t>
            </a:r>
            <a:r>
              <a:rPr lang="ja-JP" altLang="ja-JP" sz="2400" u="sng" dirty="0"/>
              <a:t>メッシュ破壊，モルタル破壊，メッシュ～モルタル間の滑り破壊，モルタル～土間のせん断破壊，セメント複合材の引き抜き破壊，圧縮強度，引張強度</a:t>
            </a:r>
            <a:r>
              <a:rPr lang="ja-JP" altLang="ja-JP" sz="2400" dirty="0"/>
              <a:t>などを求めること．</a:t>
            </a:r>
          </a:p>
          <a:p>
            <a:pPr lvl="0"/>
            <a:r>
              <a:rPr lang="ja-JP" altLang="ja-JP" sz="2400" dirty="0"/>
              <a:t>種々の建設廃棄物を利用したセメント複合材表面の摩擦抵抗試験に関する研究を実施し，セメント複合材パネルの</a:t>
            </a:r>
            <a:r>
              <a:rPr lang="ja-JP" altLang="ja-JP" sz="2400" u="sng" dirty="0"/>
              <a:t>粗さや粘着力</a:t>
            </a:r>
            <a:r>
              <a:rPr lang="ja-JP" altLang="ja-JP" sz="2400" dirty="0"/>
              <a:t>を求めること．</a:t>
            </a:r>
          </a:p>
          <a:p>
            <a:pPr lvl="0"/>
            <a:r>
              <a:rPr lang="ja-JP" altLang="ja-JP" sz="2400" dirty="0"/>
              <a:t>種々の建設廃棄物材料を用いた各種構造物に対する</a:t>
            </a:r>
            <a:r>
              <a:rPr lang="ja-JP" altLang="ja-JP" sz="2400" u="sng" dirty="0"/>
              <a:t>設計手法</a:t>
            </a:r>
            <a:r>
              <a:rPr lang="ja-JP" altLang="ja-JP" sz="2400" dirty="0"/>
              <a:t>を確立すること．</a:t>
            </a:r>
          </a:p>
          <a:p>
            <a:pPr lvl="0"/>
            <a:r>
              <a:rPr lang="ja-JP" altLang="ja-JP" sz="2400" dirty="0"/>
              <a:t>信頼性の高いセメント複合材の</a:t>
            </a:r>
            <a:r>
              <a:rPr lang="ja-JP" altLang="ja-JP" sz="2400" u="sng" dirty="0"/>
              <a:t>最適設計及び有効利用工法</a:t>
            </a:r>
            <a:r>
              <a:rPr lang="ja-JP" altLang="ja-JP" sz="2400" dirty="0"/>
              <a:t>を確立すること</a:t>
            </a:r>
            <a:r>
              <a:rPr lang="ja-JP" altLang="ja-JP" sz="2400" dirty="0" smtClean="0"/>
              <a:t>．</a:t>
            </a:r>
            <a:endParaRPr lang="ja-JP" altLang="ja-JP" sz="2400" dirty="0"/>
          </a:p>
        </p:txBody>
      </p:sp>
      <p:sp>
        <p:nvSpPr>
          <p:cNvPr id="4" name="スライド番号プレースホルダー 3"/>
          <p:cNvSpPr>
            <a:spLocks noGrp="1"/>
          </p:cNvSpPr>
          <p:nvPr>
            <p:ph type="sldNum" sz="quarter" idx="12"/>
          </p:nvPr>
        </p:nvSpPr>
        <p:spPr/>
        <p:txBody>
          <a:bodyPr/>
          <a:lstStyle/>
          <a:p>
            <a:fld id="{B195C236-5A30-4F51-ABBB-F261B72CD4DA}" type="slidenum">
              <a:rPr kumimoji="1" lang="ja-JP" altLang="en-US" smtClean="0"/>
              <a:pPr/>
              <a:t>2</a:t>
            </a:fld>
            <a:endParaRPr kumimoji="1" lang="ja-JP" altLang="en-US"/>
          </a:p>
        </p:txBody>
      </p:sp>
    </p:spTree>
    <p:extLst>
      <p:ext uri="{BB962C8B-B14F-4D97-AF65-F5344CB8AC3E}">
        <p14:creationId xmlns:p14="http://schemas.microsoft.com/office/powerpoint/2010/main" val="12351089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rot="16200000">
            <a:off x="4290355" y="-971618"/>
            <a:ext cx="923330" cy="7848873"/>
          </a:xfrm>
          <a:prstGeom prst="rect">
            <a:avLst/>
          </a:prstGeom>
          <a:noFill/>
          <a:scene3d>
            <a:camera prst="orthographicFront"/>
            <a:lightRig rig="threePt" dir="t">
              <a:rot lat="0" lon="0" rev="0"/>
            </a:lightRig>
          </a:scene3d>
        </p:spPr>
        <p:txBody>
          <a:bodyPr vert="eaVert" wrap="square" rtlCol="0">
            <a:spAutoFit/>
          </a:bodyPr>
          <a:lstStyle/>
          <a:p>
            <a:r>
              <a:rPr lang="ja-JP" altLang="en-US" sz="4800" b="1" dirty="0"/>
              <a:t>御清聴ありがとう</a:t>
            </a:r>
            <a:r>
              <a:rPr lang="ja-JP" altLang="en-US" sz="4800" b="1" dirty="0" smtClean="0"/>
              <a:t>ご</a:t>
            </a:r>
            <a:r>
              <a:rPr kumimoji="1" lang="ja-JP" altLang="en-US" sz="4800" b="1" dirty="0" smtClean="0"/>
              <a:t>ざいました</a:t>
            </a:r>
          </a:p>
        </p:txBody>
      </p:sp>
      <p:sp>
        <p:nvSpPr>
          <p:cNvPr id="3" name="スライド番号プレースホルダ 2"/>
          <p:cNvSpPr>
            <a:spLocks noGrp="1"/>
          </p:cNvSpPr>
          <p:nvPr>
            <p:ph type="sldNum" sz="quarter" idx="12"/>
          </p:nvPr>
        </p:nvSpPr>
        <p:spPr/>
        <p:txBody>
          <a:bodyPr/>
          <a:lstStyle/>
          <a:p>
            <a:fld id="{B195C236-5A30-4F51-ABBB-F261B72CD4DA}" type="slidenum">
              <a:rPr kumimoji="1" lang="ja-JP" altLang="en-US" smtClean="0"/>
              <a:pPr/>
              <a:t>20</a:t>
            </a:fld>
            <a:endParaRPr kumimoji="1" lang="ja-JP"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601"/>
            <a:ext cx="7772400" cy="947191"/>
          </a:xfrm>
        </p:spPr>
        <p:txBody>
          <a:bodyPr>
            <a:normAutofit/>
          </a:bodyPr>
          <a:lstStyle/>
          <a:p>
            <a:r>
              <a:rPr lang="ja-JP" altLang="ja-JP" sz="4000" b="1" dirty="0">
                <a:latin typeface="HGS創英角ﾎﾟｯﾌﾟ体" panose="040B0A00000000000000" pitchFamily="50" charset="-128"/>
                <a:ea typeface="HGS創英角ﾎﾟｯﾌﾟ体" panose="040B0A00000000000000" pitchFamily="50" charset="-128"/>
              </a:rPr>
              <a:t>研究目的</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
        <p:nvSpPr>
          <p:cNvPr id="3" name="コンテンツ プレースホルダー 2"/>
          <p:cNvSpPr>
            <a:spLocks noGrp="1"/>
          </p:cNvSpPr>
          <p:nvPr>
            <p:ph idx="1"/>
          </p:nvPr>
        </p:nvSpPr>
        <p:spPr>
          <a:xfrm>
            <a:off x="5508104" y="609601"/>
            <a:ext cx="3635896" cy="2628291"/>
          </a:xfrm>
        </p:spPr>
        <p:txBody>
          <a:bodyPr>
            <a:normAutofit lnSpcReduction="10000"/>
          </a:bodyPr>
          <a:lstStyle/>
          <a:p>
            <a:pPr marL="0" indent="0">
              <a:buNone/>
            </a:pPr>
            <a:r>
              <a:rPr lang="ja-JP" altLang="en-US" sz="2800" dirty="0" smtClean="0"/>
              <a:t>建設</a:t>
            </a:r>
            <a:r>
              <a:rPr lang="ja-JP" altLang="en-US" sz="2800" dirty="0"/>
              <a:t>廃棄物が重大な環境問題を引き起こしているだけでなく</a:t>
            </a:r>
            <a:r>
              <a:rPr lang="en-US" altLang="ja-JP" sz="2800" dirty="0"/>
              <a:t>, </a:t>
            </a:r>
            <a:r>
              <a:rPr lang="ja-JP" altLang="en-US" sz="2800" dirty="0"/>
              <a:t>これらの材料の処理に毎年多額の経費が費やされている</a:t>
            </a:r>
            <a:r>
              <a:rPr lang="ja-JP" altLang="en-US" sz="2800" dirty="0" smtClean="0"/>
              <a:t>．</a:t>
            </a:r>
            <a:endParaRPr kumimoji="1" lang="ja-JP" altLang="en-US" sz="2800" dirty="0"/>
          </a:p>
        </p:txBody>
      </p:sp>
      <p:sp>
        <p:nvSpPr>
          <p:cNvPr id="4" name="スライド番号プレースホルダー 3"/>
          <p:cNvSpPr>
            <a:spLocks noGrp="1"/>
          </p:cNvSpPr>
          <p:nvPr>
            <p:ph type="sldNum" sz="quarter" idx="12"/>
          </p:nvPr>
        </p:nvSpPr>
        <p:spPr/>
        <p:txBody>
          <a:bodyPr/>
          <a:lstStyle/>
          <a:p>
            <a:fld id="{B195C236-5A30-4F51-ABBB-F261B72CD4DA}" type="slidenum">
              <a:rPr kumimoji="1" lang="ja-JP" altLang="en-US" smtClean="0"/>
              <a:pPr/>
              <a:t>3</a:t>
            </a:fld>
            <a:endParaRPr kumimoji="1" lang="ja-JP" altLang="en-US"/>
          </a:p>
        </p:txBody>
      </p:sp>
      <p:pic>
        <p:nvPicPr>
          <p:cNvPr id="6" name="図 5"/>
          <p:cNvPicPr>
            <a:picLocks noChangeAspect="1"/>
          </p:cNvPicPr>
          <p:nvPr/>
        </p:nvPicPr>
        <p:blipFill>
          <a:blip r:embed="rId2"/>
          <a:stretch>
            <a:fillRect/>
          </a:stretch>
        </p:blipFill>
        <p:spPr>
          <a:xfrm>
            <a:off x="131507" y="1521089"/>
            <a:ext cx="5376597" cy="4032448"/>
          </a:xfrm>
          <a:prstGeom prst="rect">
            <a:avLst/>
          </a:prstGeom>
        </p:spPr>
      </p:pic>
      <p:pic>
        <p:nvPicPr>
          <p:cNvPr id="7" name="図 6"/>
          <p:cNvPicPr>
            <a:picLocks noChangeAspect="1"/>
          </p:cNvPicPr>
          <p:nvPr/>
        </p:nvPicPr>
        <p:blipFill>
          <a:blip r:embed="rId3"/>
          <a:stretch>
            <a:fillRect/>
          </a:stretch>
        </p:blipFill>
        <p:spPr>
          <a:xfrm>
            <a:off x="4443750" y="3237892"/>
            <a:ext cx="4704083" cy="3526948"/>
          </a:xfrm>
          <a:prstGeom prst="rect">
            <a:avLst/>
          </a:prstGeom>
        </p:spPr>
      </p:pic>
    </p:spTree>
    <p:extLst>
      <p:ext uri="{BB962C8B-B14F-4D97-AF65-F5344CB8AC3E}">
        <p14:creationId xmlns:p14="http://schemas.microsoft.com/office/powerpoint/2010/main" val="3265201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340768"/>
            <a:ext cx="9144000" cy="5184576"/>
          </a:xfrm>
        </p:spPr>
        <p:txBody>
          <a:bodyPr>
            <a:noAutofit/>
          </a:bodyPr>
          <a:lstStyle/>
          <a:p>
            <a:r>
              <a:rPr lang="ja-JP" altLang="ja-JP" sz="2400" dirty="0" smtClean="0"/>
              <a:t>平成</a:t>
            </a:r>
            <a:r>
              <a:rPr lang="ja-JP" altLang="en-US" sz="2400" dirty="0" smtClean="0"/>
              <a:t>１</a:t>
            </a:r>
            <a:r>
              <a:rPr lang="ja-JP" altLang="en-US" sz="2400" dirty="0"/>
              <a:t>４</a:t>
            </a:r>
            <a:r>
              <a:rPr lang="ja-JP" altLang="ja-JP" sz="2400" dirty="0" smtClean="0"/>
              <a:t>～</a:t>
            </a:r>
            <a:r>
              <a:rPr lang="ja-JP" altLang="en-US" sz="2400" dirty="0" smtClean="0"/>
              <a:t>１</a:t>
            </a:r>
            <a:r>
              <a:rPr lang="ja-JP" altLang="en-US" sz="2400" dirty="0"/>
              <a:t>６</a:t>
            </a:r>
            <a:r>
              <a:rPr lang="ja-JP" altLang="ja-JP" sz="2400" dirty="0" smtClean="0"/>
              <a:t>年度</a:t>
            </a:r>
            <a:r>
              <a:rPr lang="ja-JP" altLang="ja-JP" sz="2400" dirty="0"/>
              <a:t>「環境保全を考慮したリサイクル材による透水性セメント複合材に関する研究」総額　</a:t>
            </a:r>
            <a:r>
              <a:rPr lang="en-US" altLang="ja-JP" sz="2400" dirty="0"/>
              <a:t>3400</a:t>
            </a:r>
            <a:r>
              <a:rPr lang="ja-JP" altLang="ja-JP" sz="2400" dirty="0"/>
              <a:t>千円，研究</a:t>
            </a:r>
            <a:r>
              <a:rPr lang="ja-JP" altLang="ja-JP" sz="2400" dirty="0" smtClean="0"/>
              <a:t>代表者</a:t>
            </a:r>
            <a:endParaRPr lang="ja-JP" altLang="ja-JP" sz="2400" dirty="0"/>
          </a:p>
          <a:p>
            <a:r>
              <a:rPr lang="ja-JP" altLang="ja-JP" sz="2400" dirty="0" smtClean="0"/>
              <a:t>平成</a:t>
            </a:r>
            <a:r>
              <a:rPr lang="ja-JP" altLang="en-US" sz="2400" dirty="0" smtClean="0"/>
              <a:t>１</a:t>
            </a:r>
            <a:r>
              <a:rPr lang="ja-JP" altLang="en-US" sz="2400" dirty="0"/>
              <a:t>６</a:t>
            </a:r>
            <a:r>
              <a:rPr lang="ja-JP" altLang="ja-JP" sz="2400" dirty="0" smtClean="0"/>
              <a:t>～</a:t>
            </a:r>
            <a:r>
              <a:rPr lang="ja-JP" altLang="en-US" sz="2400" dirty="0" smtClean="0"/>
              <a:t>１</a:t>
            </a:r>
            <a:r>
              <a:rPr lang="ja-JP" altLang="en-US" sz="2400" dirty="0"/>
              <a:t>８</a:t>
            </a:r>
            <a:r>
              <a:rPr lang="ja-JP" altLang="ja-JP" sz="2400" dirty="0" smtClean="0"/>
              <a:t>年度</a:t>
            </a:r>
            <a:r>
              <a:rPr lang="ja-JP" altLang="ja-JP" sz="2400" dirty="0"/>
              <a:t>「農業水利施設の性能設計・性能施工に関する研究」　総額</a:t>
            </a:r>
            <a:r>
              <a:rPr lang="en-US" altLang="ja-JP" sz="2400" dirty="0"/>
              <a:t>12000</a:t>
            </a:r>
            <a:r>
              <a:rPr lang="ja-JP" altLang="ja-JP" sz="2400" dirty="0"/>
              <a:t>千円，研究</a:t>
            </a:r>
            <a:r>
              <a:rPr lang="ja-JP" altLang="ja-JP" sz="2400" dirty="0" smtClean="0"/>
              <a:t>分担者</a:t>
            </a:r>
            <a:endParaRPr lang="ja-JP" altLang="ja-JP" sz="2400" dirty="0"/>
          </a:p>
          <a:p>
            <a:r>
              <a:rPr lang="ja-JP" altLang="ja-JP" sz="2400" dirty="0" smtClean="0"/>
              <a:t>平成</a:t>
            </a:r>
            <a:r>
              <a:rPr lang="ja-JP" altLang="en-US" sz="2400" dirty="0" smtClean="0"/>
              <a:t>１</a:t>
            </a:r>
            <a:r>
              <a:rPr lang="ja-JP" altLang="en-US" sz="2400" dirty="0"/>
              <a:t>８</a:t>
            </a:r>
            <a:r>
              <a:rPr lang="ja-JP" altLang="ja-JP" sz="2400" dirty="0" smtClean="0"/>
              <a:t>～</a:t>
            </a:r>
            <a:r>
              <a:rPr lang="ja-JP" altLang="en-US" sz="2400" dirty="0" smtClean="0"/>
              <a:t>２</a:t>
            </a:r>
            <a:r>
              <a:rPr lang="ja-JP" altLang="en-US" sz="2400" dirty="0"/>
              <a:t>１</a:t>
            </a:r>
            <a:r>
              <a:rPr lang="ja-JP" altLang="ja-JP" sz="2400" dirty="0" smtClean="0"/>
              <a:t>年度</a:t>
            </a:r>
            <a:r>
              <a:rPr lang="ja-JP" altLang="ja-JP" sz="2400" dirty="0"/>
              <a:t>「リサイクル材を用いたポーラスセメント複合材の開発に関する研究</a:t>
            </a:r>
            <a:r>
              <a:rPr lang="ja-JP" altLang="ja-JP" sz="2400" dirty="0" smtClean="0"/>
              <a:t>」</a:t>
            </a:r>
            <a:r>
              <a:rPr lang="ja-JP" altLang="en-US" sz="2400" dirty="0" smtClean="0"/>
              <a:t>　</a:t>
            </a:r>
            <a:r>
              <a:rPr lang="ja-JP" altLang="ja-JP" sz="2400" dirty="0" smtClean="0"/>
              <a:t>総額</a:t>
            </a:r>
            <a:r>
              <a:rPr lang="ja-JP" altLang="ja-JP" sz="2400" dirty="0"/>
              <a:t>　</a:t>
            </a:r>
            <a:r>
              <a:rPr lang="en-US" altLang="ja-JP" sz="2400" dirty="0"/>
              <a:t>3400</a:t>
            </a:r>
            <a:r>
              <a:rPr lang="ja-JP" altLang="ja-JP" sz="2400" dirty="0"/>
              <a:t>千円，研究</a:t>
            </a:r>
            <a:r>
              <a:rPr lang="ja-JP" altLang="ja-JP" sz="2400" dirty="0" smtClean="0"/>
              <a:t>代表者</a:t>
            </a:r>
            <a:endParaRPr lang="ja-JP" altLang="ja-JP" sz="2400" dirty="0"/>
          </a:p>
          <a:p>
            <a:r>
              <a:rPr lang="ja-JP" altLang="ja-JP" sz="2400" dirty="0" smtClean="0"/>
              <a:t>平成</a:t>
            </a:r>
            <a:r>
              <a:rPr lang="ja-JP" altLang="en-US" sz="2400" dirty="0" smtClean="0"/>
              <a:t>１</a:t>
            </a:r>
            <a:r>
              <a:rPr lang="ja-JP" altLang="en-US" sz="2400" dirty="0"/>
              <a:t>９</a:t>
            </a:r>
            <a:r>
              <a:rPr lang="ja-JP" altLang="ja-JP" sz="2400" dirty="0" smtClean="0"/>
              <a:t>～</a:t>
            </a:r>
            <a:r>
              <a:rPr lang="ja-JP" altLang="en-US" sz="2400" dirty="0" smtClean="0"/>
              <a:t>２</a:t>
            </a:r>
            <a:r>
              <a:rPr lang="ja-JP" altLang="en-US" sz="2400" dirty="0"/>
              <a:t>２</a:t>
            </a:r>
            <a:r>
              <a:rPr lang="ja-JP" altLang="ja-JP" sz="2400" dirty="0" smtClean="0"/>
              <a:t>年度</a:t>
            </a:r>
            <a:r>
              <a:rPr lang="ja-JP" altLang="ja-JP" sz="2400" dirty="0"/>
              <a:t>「バングラデシュにおける河川堤防の機能と保全に関する調査研究」　</a:t>
            </a:r>
            <a:r>
              <a:rPr lang="ja-JP" altLang="ja-JP" sz="2400" dirty="0" smtClean="0"/>
              <a:t>総額</a:t>
            </a:r>
            <a:r>
              <a:rPr lang="ja-JP" altLang="ja-JP" sz="2400" dirty="0"/>
              <a:t>　</a:t>
            </a:r>
            <a:r>
              <a:rPr lang="en-US" altLang="ja-JP" sz="2400" dirty="0"/>
              <a:t>10100</a:t>
            </a:r>
            <a:r>
              <a:rPr lang="ja-JP" altLang="ja-JP" sz="2400" dirty="0"/>
              <a:t>千円， 研究分担者</a:t>
            </a:r>
          </a:p>
          <a:p>
            <a:r>
              <a:rPr lang="ja-JP" altLang="ja-JP" sz="2400" dirty="0" smtClean="0"/>
              <a:t>平成</a:t>
            </a:r>
            <a:r>
              <a:rPr lang="ja-JP" altLang="en-US" sz="2400" dirty="0" smtClean="0"/>
              <a:t>２</a:t>
            </a:r>
            <a:r>
              <a:rPr lang="ja-JP" altLang="en-US" sz="2400" dirty="0"/>
              <a:t>２</a:t>
            </a:r>
            <a:r>
              <a:rPr lang="ja-JP" altLang="ja-JP" sz="2400" dirty="0" smtClean="0"/>
              <a:t>～</a:t>
            </a:r>
            <a:r>
              <a:rPr lang="ja-JP" altLang="en-US" sz="2400" dirty="0" smtClean="0"/>
              <a:t>２</a:t>
            </a:r>
            <a:r>
              <a:rPr lang="ja-JP" altLang="en-US" sz="2400" dirty="0"/>
              <a:t>５</a:t>
            </a:r>
            <a:r>
              <a:rPr lang="ja-JP" altLang="ja-JP" sz="2400" dirty="0" smtClean="0"/>
              <a:t>年度</a:t>
            </a:r>
            <a:r>
              <a:rPr lang="ja-JP" altLang="ja-JP" sz="2400" dirty="0"/>
              <a:t>　「建設廃棄物を用いた透水性セメント複合材に関する研究」総額：</a:t>
            </a:r>
            <a:r>
              <a:rPr lang="en-US" altLang="ja-JP" sz="2400" dirty="0"/>
              <a:t>4550</a:t>
            </a:r>
            <a:r>
              <a:rPr lang="ja-JP" altLang="ja-JP" sz="2400" dirty="0"/>
              <a:t>千円　，研究</a:t>
            </a:r>
            <a:r>
              <a:rPr lang="ja-JP" altLang="ja-JP" sz="2400" dirty="0" smtClean="0"/>
              <a:t>代表者</a:t>
            </a:r>
            <a:endParaRPr lang="ja-JP" altLang="ja-JP" sz="2400" dirty="0"/>
          </a:p>
        </p:txBody>
      </p:sp>
      <p:sp>
        <p:nvSpPr>
          <p:cNvPr id="4" name="スライド番号プレースホルダー 3"/>
          <p:cNvSpPr>
            <a:spLocks noGrp="1"/>
          </p:cNvSpPr>
          <p:nvPr>
            <p:ph type="sldNum" sz="quarter" idx="12"/>
          </p:nvPr>
        </p:nvSpPr>
        <p:spPr/>
        <p:txBody>
          <a:bodyPr/>
          <a:lstStyle/>
          <a:p>
            <a:fld id="{B195C236-5A30-4F51-ABBB-F261B72CD4DA}" type="slidenum">
              <a:rPr kumimoji="1" lang="ja-JP" altLang="en-US" smtClean="0"/>
              <a:pPr/>
              <a:t>4</a:t>
            </a:fld>
            <a:endParaRPr kumimoji="1" lang="ja-JP" altLang="en-US"/>
          </a:p>
        </p:txBody>
      </p:sp>
      <p:sp>
        <p:nvSpPr>
          <p:cNvPr id="5" name="テキスト ボックス 4"/>
          <p:cNvSpPr txBox="1"/>
          <p:nvPr/>
        </p:nvSpPr>
        <p:spPr>
          <a:xfrm>
            <a:off x="0" y="656296"/>
            <a:ext cx="5827236" cy="707886"/>
          </a:xfrm>
          <a:prstGeom prst="rect">
            <a:avLst/>
          </a:prstGeom>
          <a:noFill/>
        </p:spPr>
        <p:txBody>
          <a:bodyPr wrap="none" rtlCol="0">
            <a:spAutoFit/>
          </a:bodyPr>
          <a:lstStyle/>
          <a:p>
            <a:r>
              <a:rPr kumimoji="1" lang="ja-JP" altLang="en-US" sz="4000" dirty="0" smtClean="0">
                <a:latin typeface="HGS創英角ﾎﾟｯﾌﾟ体" panose="040B0A00000000000000" pitchFamily="50" charset="-128"/>
                <a:ea typeface="HGS創英角ﾎﾟｯﾌﾟ体" panose="040B0A00000000000000" pitchFamily="50" charset="-128"/>
              </a:rPr>
              <a:t>これまでの科研費の獲得</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1587025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a:latin typeface="HGS創英角ﾎﾟｯﾌﾟ体" panose="040B0A00000000000000" pitchFamily="50" charset="-128"/>
                <a:ea typeface="HGS創英角ﾎﾟｯﾌﾟ体" panose="040B0A00000000000000" pitchFamily="50" charset="-128"/>
              </a:rPr>
              <a:t>特徴</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
        <p:nvSpPr>
          <p:cNvPr id="3" name="コンテンツ プレースホルダー 2"/>
          <p:cNvSpPr>
            <a:spLocks noGrp="1"/>
          </p:cNvSpPr>
          <p:nvPr>
            <p:ph idx="1"/>
          </p:nvPr>
        </p:nvSpPr>
        <p:spPr>
          <a:xfrm>
            <a:off x="457200" y="2142068"/>
            <a:ext cx="8291264" cy="3649133"/>
          </a:xfrm>
        </p:spPr>
        <p:txBody>
          <a:bodyPr>
            <a:noAutofit/>
          </a:bodyPr>
          <a:lstStyle/>
          <a:p>
            <a:pPr marL="0" indent="0">
              <a:buNone/>
            </a:pPr>
            <a:r>
              <a:rPr lang="ja-JP" altLang="ja-JP" sz="2400" dirty="0"/>
              <a:t>強度や補強性に関しても優れた特徴を有する点においても透水性セメント複合材は有効である．なぜならば</a:t>
            </a:r>
            <a:r>
              <a:rPr lang="en-US" altLang="ja-JP" sz="2400" dirty="0"/>
              <a:t>, </a:t>
            </a:r>
            <a:r>
              <a:rPr lang="ja-JP" altLang="ja-JP" sz="2400" dirty="0"/>
              <a:t>セメント複合材は引張り力を補強するとともにその表面の土とセメント間に摩擦力が加わるからである．</a:t>
            </a:r>
            <a:r>
              <a:rPr lang="ja-JP" altLang="ja-JP" sz="2400" u="sng" dirty="0"/>
              <a:t>複合材による補強効果は２素材間の相乗作用によって生じる </a:t>
            </a:r>
            <a:r>
              <a:rPr lang="en-US" altLang="ja-JP" sz="2400" dirty="0" smtClean="0"/>
              <a:t>. </a:t>
            </a:r>
            <a:r>
              <a:rPr lang="ja-JP" altLang="ja-JP" sz="2400" dirty="0"/>
              <a:t>補強土工法への適用を念頭に置いてモルタル内の高張力ワイヤーメッシュからなるセメント複合材の性能を検討する．つまり，高張力ワイヤーメッシュによって引張り強度が確保される一方，廃棄物を用いたセメントモルタルと埋込み土との間には十分な大きさの摩擦抵抗が発生する．これらの条件は個々にコントロールすることができるので与えられた条件の下で複合材としての最適設計が可能となる．</a:t>
            </a:r>
            <a:endParaRPr kumimoji="1" lang="ja-JP" altLang="en-US" sz="2400" dirty="0"/>
          </a:p>
        </p:txBody>
      </p:sp>
      <p:sp>
        <p:nvSpPr>
          <p:cNvPr id="4" name="スライド番号プレースホルダー 3"/>
          <p:cNvSpPr>
            <a:spLocks noGrp="1"/>
          </p:cNvSpPr>
          <p:nvPr>
            <p:ph type="sldNum" sz="quarter" idx="12"/>
          </p:nvPr>
        </p:nvSpPr>
        <p:spPr/>
        <p:txBody>
          <a:bodyPr/>
          <a:lstStyle/>
          <a:p>
            <a:fld id="{B195C236-5A30-4F51-ABBB-F261B72CD4DA}" type="slidenum">
              <a:rPr kumimoji="1" lang="ja-JP" altLang="en-US" smtClean="0"/>
              <a:pPr/>
              <a:t>5</a:t>
            </a:fld>
            <a:endParaRPr kumimoji="1" lang="ja-JP" altLang="en-US"/>
          </a:p>
        </p:txBody>
      </p:sp>
    </p:spTree>
    <p:extLst>
      <p:ext uri="{BB962C8B-B14F-4D97-AF65-F5344CB8AC3E}">
        <p14:creationId xmlns:p14="http://schemas.microsoft.com/office/powerpoint/2010/main" val="2953688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09601"/>
            <a:ext cx="7772400" cy="947191"/>
          </a:xfrm>
        </p:spPr>
        <p:txBody>
          <a:bodyPr>
            <a:normAutofit/>
          </a:bodyPr>
          <a:lstStyle/>
          <a:p>
            <a:r>
              <a:rPr kumimoji="1" lang="ja-JP" altLang="en-US" sz="4000" dirty="0" smtClean="0">
                <a:latin typeface="HGS創英角ﾎﾟｯﾌﾟ体" panose="040B0A00000000000000" pitchFamily="50" charset="-128"/>
                <a:ea typeface="HGS創英角ﾎﾟｯﾌﾟ体" panose="040B0A00000000000000" pitchFamily="50" charset="-128"/>
              </a:rPr>
              <a:t>応用</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
        <p:nvSpPr>
          <p:cNvPr id="3" name="コンテンツ プレースホルダー 2"/>
          <p:cNvSpPr>
            <a:spLocks noGrp="1"/>
          </p:cNvSpPr>
          <p:nvPr>
            <p:ph idx="1"/>
          </p:nvPr>
        </p:nvSpPr>
        <p:spPr>
          <a:xfrm>
            <a:off x="6660232" y="980728"/>
            <a:ext cx="2232248" cy="4889847"/>
          </a:xfrm>
        </p:spPr>
        <p:txBody>
          <a:bodyPr>
            <a:normAutofit/>
          </a:bodyPr>
          <a:lstStyle/>
          <a:p>
            <a:pPr marL="0" indent="0">
              <a:buNone/>
            </a:pPr>
            <a:r>
              <a:rPr lang="ja-JP" altLang="ja-JP" sz="2400" dirty="0"/>
              <a:t>台地，道路，水路，舗装，盛土，斜面，水田の畦やその他の農業施設物</a:t>
            </a:r>
            <a:r>
              <a:rPr lang="ja-JP" altLang="ja-JP" sz="2400" dirty="0" smtClean="0"/>
              <a:t>など</a:t>
            </a:r>
            <a:r>
              <a:rPr lang="ja-JP" altLang="en-US" sz="2400" dirty="0" smtClean="0"/>
              <a:t>の安定性、のり面保護</a:t>
            </a:r>
            <a:endParaRPr kumimoji="1" lang="ja-JP" altLang="en-US" sz="2400" dirty="0"/>
          </a:p>
        </p:txBody>
      </p:sp>
      <p:sp>
        <p:nvSpPr>
          <p:cNvPr id="4" name="スライド番号プレースホルダー 3"/>
          <p:cNvSpPr>
            <a:spLocks noGrp="1"/>
          </p:cNvSpPr>
          <p:nvPr>
            <p:ph type="sldNum" sz="quarter" idx="12"/>
          </p:nvPr>
        </p:nvSpPr>
        <p:spPr/>
        <p:txBody>
          <a:bodyPr/>
          <a:lstStyle/>
          <a:p>
            <a:fld id="{B195C236-5A30-4F51-ABBB-F261B72CD4DA}" type="slidenum">
              <a:rPr kumimoji="1" lang="ja-JP" altLang="en-US" smtClean="0"/>
              <a:pPr/>
              <a:t>6</a:t>
            </a:fld>
            <a:endParaRPr kumimoji="1" lang="ja-JP" altLang="en-US"/>
          </a:p>
        </p:txBody>
      </p:sp>
      <p:pic>
        <p:nvPicPr>
          <p:cNvPr id="5" name="図 4"/>
          <p:cNvPicPr>
            <a:picLocks noChangeAspect="1"/>
          </p:cNvPicPr>
          <p:nvPr/>
        </p:nvPicPr>
        <p:blipFill>
          <a:blip r:embed="rId2"/>
          <a:stretch>
            <a:fillRect/>
          </a:stretch>
        </p:blipFill>
        <p:spPr>
          <a:xfrm>
            <a:off x="611560" y="1998944"/>
            <a:ext cx="5616624" cy="4212469"/>
          </a:xfrm>
          <a:prstGeom prst="rect">
            <a:avLst/>
          </a:prstGeom>
        </p:spPr>
      </p:pic>
    </p:spTree>
    <p:extLst>
      <p:ext uri="{BB962C8B-B14F-4D97-AF65-F5344CB8AC3E}">
        <p14:creationId xmlns:p14="http://schemas.microsoft.com/office/powerpoint/2010/main" val="333844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1"/>
            <a:ext cx="7772400" cy="1877228"/>
          </a:xfrm>
        </p:spPr>
        <p:txBody>
          <a:bodyPr>
            <a:normAutofit/>
          </a:bodyPr>
          <a:lstStyle/>
          <a:p>
            <a:r>
              <a:rPr lang="ja-JP" altLang="en-US" sz="4000" dirty="0">
                <a:latin typeface="HGS創英角ﾎﾟｯﾌﾟ体" panose="040B0A00000000000000" pitchFamily="50" charset="-128"/>
                <a:ea typeface="HGS創英角ﾎﾟｯﾌﾟ体" panose="040B0A00000000000000" pitchFamily="50" charset="-128"/>
              </a:rPr>
              <a:t>廃棄物複合材に期待できること</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
        <p:nvSpPr>
          <p:cNvPr id="4" name="スライド番号プレースホルダー 3"/>
          <p:cNvSpPr>
            <a:spLocks noGrp="1"/>
          </p:cNvSpPr>
          <p:nvPr>
            <p:ph type="sldNum" sz="quarter" idx="12"/>
          </p:nvPr>
        </p:nvSpPr>
        <p:spPr/>
        <p:txBody>
          <a:bodyPr/>
          <a:lstStyle/>
          <a:p>
            <a:fld id="{B195C236-5A30-4F51-ABBB-F261B72CD4DA}" type="slidenum">
              <a:rPr kumimoji="1" lang="ja-JP" altLang="en-US" smtClean="0"/>
              <a:pPr/>
              <a:t>7</a:t>
            </a:fld>
            <a:endParaRPr kumimoji="1" lang="ja-JP" altLang="en-US"/>
          </a:p>
        </p:txBody>
      </p:sp>
      <p:pic>
        <p:nvPicPr>
          <p:cNvPr id="7" name="コンテンツ プレースホルダー 6"/>
          <p:cNvPicPr>
            <a:picLocks noGrp="1" noChangeAspect="1"/>
          </p:cNvPicPr>
          <p:nvPr>
            <p:ph idx="1"/>
          </p:nvPr>
        </p:nvPicPr>
        <p:blipFill>
          <a:blip r:embed="rId2"/>
          <a:stretch>
            <a:fillRect/>
          </a:stretch>
        </p:blipFill>
        <p:spPr>
          <a:xfrm>
            <a:off x="1403648" y="1844824"/>
            <a:ext cx="6144682" cy="4608512"/>
          </a:xfrm>
          <a:prstGeom prst="rect">
            <a:avLst/>
          </a:prstGeom>
        </p:spPr>
      </p:pic>
    </p:spTree>
    <p:extLst>
      <p:ext uri="{BB962C8B-B14F-4D97-AF65-F5344CB8AC3E}">
        <p14:creationId xmlns:p14="http://schemas.microsoft.com/office/powerpoint/2010/main" val="3854579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768" y="119081"/>
            <a:ext cx="7772400" cy="1149679"/>
          </a:xfrm>
        </p:spPr>
        <p:txBody>
          <a:bodyPr>
            <a:normAutofit/>
          </a:bodyPr>
          <a:lstStyle/>
          <a:p>
            <a:r>
              <a:rPr kumimoji="1" lang="ja-JP" altLang="en-US" sz="4000" dirty="0" smtClean="0">
                <a:latin typeface="HGS創英角ﾎﾟｯﾌﾟ体" panose="040B0A00000000000000" pitchFamily="50" charset="-128"/>
                <a:ea typeface="HGS創英角ﾎﾟｯﾌﾟ体" panose="040B0A00000000000000" pitchFamily="50" charset="-128"/>
              </a:rPr>
              <a:t>のり面保護の例</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pic>
        <p:nvPicPr>
          <p:cNvPr id="5" name="MVI_068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83568" y="1052736"/>
            <a:ext cx="8136904" cy="5401186"/>
          </a:xfrm>
        </p:spPr>
      </p:pic>
      <p:sp>
        <p:nvSpPr>
          <p:cNvPr id="4" name="スライド番号プレースホルダー 3"/>
          <p:cNvSpPr>
            <a:spLocks noGrp="1"/>
          </p:cNvSpPr>
          <p:nvPr>
            <p:ph type="sldNum" sz="quarter" idx="12"/>
          </p:nvPr>
        </p:nvSpPr>
        <p:spPr/>
        <p:txBody>
          <a:bodyPr/>
          <a:lstStyle/>
          <a:p>
            <a:fld id="{B195C236-5A30-4F51-ABBB-F261B72CD4DA}" type="slidenum">
              <a:rPr kumimoji="1" lang="ja-JP" altLang="en-US" smtClean="0"/>
              <a:pPr/>
              <a:t>8</a:t>
            </a:fld>
            <a:endParaRPr kumimoji="1" lang="ja-JP" altLang="en-US"/>
          </a:p>
        </p:txBody>
      </p:sp>
    </p:spTree>
    <p:extLst>
      <p:ext uri="{BB962C8B-B14F-4D97-AF65-F5344CB8AC3E}">
        <p14:creationId xmlns:p14="http://schemas.microsoft.com/office/powerpoint/2010/main" val="24344514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B195C236-5A30-4F51-ABBB-F261B72CD4DA}" type="slidenum">
              <a:rPr kumimoji="1" lang="ja-JP" altLang="en-US" smtClean="0"/>
              <a:pPr/>
              <a:t>9</a:t>
            </a:fld>
            <a:endParaRPr kumimoji="1" lang="ja-JP" altLang="en-US" dirty="0"/>
          </a:p>
        </p:txBody>
      </p:sp>
      <p:sp>
        <p:nvSpPr>
          <p:cNvPr id="25" name="台形 24"/>
          <p:cNvSpPr/>
          <p:nvPr/>
        </p:nvSpPr>
        <p:spPr>
          <a:xfrm>
            <a:off x="1547664" y="1196752"/>
            <a:ext cx="5832648" cy="4248472"/>
          </a:xfrm>
          <a:prstGeom prst="trapezoid">
            <a:avLst>
              <a:gd name="adj" fmla="val 33243"/>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7" name="直線コネクタ 26"/>
          <p:cNvCxnSpPr/>
          <p:nvPr/>
        </p:nvCxnSpPr>
        <p:spPr>
          <a:xfrm>
            <a:off x="1979712" y="4149080"/>
            <a:ext cx="4968552" cy="0"/>
          </a:xfrm>
          <a:prstGeom prst="line">
            <a:avLst/>
          </a:prstGeom>
          <a:ln w="635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2339752" y="3140968"/>
            <a:ext cx="4248472" cy="0"/>
          </a:xfrm>
          <a:prstGeom prst="line">
            <a:avLst/>
          </a:prstGeom>
          <a:ln w="635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2627784" y="2132856"/>
            <a:ext cx="3672408" cy="0"/>
          </a:xfrm>
          <a:prstGeom prst="line">
            <a:avLst/>
          </a:prstGeom>
          <a:ln w="635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8" name="Line 14"/>
          <p:cNvSpPr>
            <a:spLocks noChangeShapeType="1"/>
          </p:cNvSpPr>
          <p:nvPr/>
        </p:nvSpPr>
        <p:spPr bwMode="auto">
          <a:xfrm flipH="1">
            <a:off x="2844343" y="1988840"/>
            <a:ext cx="964556" cy="0"/>
          </a:xfrm>
          <a:prstGeom prst="line">
            <a:avLst/>
          </a:prstGeom>
          <a:noFill/>
          <a:ln w="50800">
            <a:solidFill>
              <a:schemeClr val="accent3">
                <a:lumMod val="50000"/>
              </a:schemeClr>
            </a:solidFill>
            <a:round/>
            <a:headEnd/>
            <a:tailEnd type="triangle" w="med" len="med"/>
          </a:ln>
          <a:effectLst/>
        </p:spPr>
        <p:txBody>
          <a:bodyPr/>
          <a:lstStyle/>
          <a:p>
            <a:endParaRPr lang="ja-JP" altLang="en-US" dirty="0"/>
          </a:p>
        </p:txBody>
      </p:sp>
      <p:sp>
        <p:nvSpPr>
          <p:cNvPr id="39" name="Line 15"/>
          <p:cNvSpPr>
            <a:spLocks noChangeShapeType="1"/>
          </p:cNvSpPr>
          <p:nvPr/>
        </p:nvSpPr>
        <p:spPr bwMode="auto">
          <a:xfrm flipH="1">
            <a:off x="2555736" y="2996952"/>
            <a:ext cx="964556" cy="0"/>
          </a:xfrm>
          <a:prstGeom prst="line">
            <a:avLst/>
          </a:prstGeom>
          <a:noFill/>
          <a:ln w="50800">
            <a:solidFill>
              <a:schemeClr val="accent3">
                <a:lumMod val="50000"/>
              </a:schemeClr>
            </a:solidFill>
            <a:round/>
            <a:headEnd/>
            <a:tailEnd type="triangle" w="med" len="med"/>
          </a:ln>
          <a:effectLst/>
        </p:spPr>
        <p:txBody>
          <a:bodyPr/>
          <a:lstStyle/>
          <a:p>
            <a:endParaRPr lang="ja-JP" altLang="en-US" dirty="0"/>
          </a:p>
        </p:txBody>
      </p:sp>
      <p:sp>
        <p:nvSpPr>
          <p:cNvPr id="40" name="Line 16"/>
          <p:cNvSpPr>
            <a:spLocks noChangeShapeType="1"/>
          </p:cNvSpPr>
          <p:nvPr/>
        </p:nvSpPr>
        <p:spPr bwMode="auto">
          <a:xfrm flipH="1">
            <a:off x="2195736" y="-6561518"/>
            <a:ext cx="964556" cy="0"/>
          </a:xfrm>
          <a:prstGeom prst="line">
            <a:avLst/>
          </a:prstGeom>
          <a:noFill/>
          <a:ln w="50800">
            <a:solidFill>
              <a:schemeClr val="accent3">
                <a:lumMod val="50000"/>
              </a:schemeClr>
            </a:solidFill>
            <a:round/>
            <a:headEnd/>
            <a:tailEnd type="triangle" w="med" len="med"/>
          </a:ln>
          <a:effectLst/>
        </p:spPr>
        <p:txBody>
          <a:bodyPr/>
          <a:lstStyle/>
          <a:p>
            <a:endParaRPr lang="ja-JP" altLang="en-US" dirty="0"/>
          </a:p>
        </p:txBody>
      </p:sp>
      <p:sp>
        <p:nvSpPr>
          <p:cNvPr id="42" name="Line 23"/>
          <p:cNvSpPr>
            <a:spLocks noChangeShapeType="1"/>
          </p:cNvSpPr>
          <p:nvPr/>
        </p:nvSpPr>
        <p:spPr bwMode="auto">
          <a:xfrm>
            <a:off x="3059832" y="1844824"/>
            <a:ext cx="1008063" cy="0"/>
          </a:xfrm>
          <a:prstGeom prst="line">
            <a:avLst/>
          </a:prstGeom>
          <a:noFill/>
          <a:ln w="50800">
            <a:solidFill>
              <a:schemeClr val="tx1"/>
            </a:solidFill>
            <a:prstDash val="sysDot"/>
            <a:round/>
            <a:headEnd/>
            <a:tailEnd type="triangle" w="med" len="med"/>
          </a:ln>
          <a:effectLst/>
        </p:spPr>
        <p:txBody>
          <a:bodyPr/>
          <a:lstStyle/>
          <a:p>
            <a:endParaRPr lang="ja-JP" altLang="en-US" dirty="0"/>
          </a:p>
        </p:txBody>
      </p:sp>
      <p:sp>
        <p:nvSpPr>
          <p:cNvPr id="43" name="Line 24"/>
          <p:cNvSpPr>
            <a:spLocks noChangeShapeType="1"/>
          </p:cNvSpPr>
          <p:nvPr/>
        </p:nvSpPr>
        <p:spPr bwMode="auto">
          <a:xfrm>
            <a:off x="2771800" y="2852936"/>
            <a:ext cx="935038" cy="0"/>
          </a:xfrm>
          <a:prstGeom prst="line">
            <a:avLst/>
          </a:prstGeom>
          <a:noFill/>
          <a:ln w="50800">
            <a:solidFill>
              <a:schemeClr val="tx1"/>
            </a:solidFill>
            <a:prstDash val="sysDot"/>
            <a:round/>
            <a:headEnd/>
            <a:tailEnd type="triangle" w="med" len="med"/>
          </a:ln>
          <a:effectLst/>
        </p:spPr>
        <p:txBody>
          <a:bodyPr/>
          <a:lstStyle/>
          <a:p>
            <a:endParaRPr lang="ja-JP" altLang="en-US" dirty="0"/>
          </a:p>
        </p:txBody>
      </p:sp>
      <p:sp>
        <p:nvSpPr>
          <p:cNvPr id="44" name="Line 25"/>
          <p:cNvSpPr>
            <a:spLocks noChangeShapeType="1"/>
          </p:cNvSpPr>
          <p:nvPr/>
        </p:nvSpPr>
        <p:spPr bwMode="auto">
          <a:xfrm>
            <a:off x="2267298" y="-7930982"/>
            <a:ext cx="1008063" cy="0"/>
          </a:xfrm>
          <a:prstGeom prst="line">
            <a:avLst/>
          </a:prstGeom>
          <a:noFill/>
          <a:ln w="50800">
            <a:solidFill>
              <a:schemeClr val="tx1"/>
            </a:solidFill>
            <a:prstDash val="sysDot"/>
            <a:round/>
            <a:headEnd/>
            <a:tailEnd type="triangle" w="med" len="med"/>
          </a:ln>
          <a:effectLst/>
        </p:spPr>
        <p:txBody>
          <a:bodyPr/>
          <a:lstStyle/>
          <a:p>
            <a:endParaRPr lang="ja-JP" altLang="en-US" dirty="0"/>
          </a:p>
        </p:txBody>
      </p:sp>
      <p:sp>
        <p:nvSpPr>
          <p:cNvPr id="45" name="正方形/長方形 44"/>
          <p:cNvSpPr/>
          <p:nvPr/>
        </p:nvSpPr>
        <p:spPr>
          <a:xfrm>
            <a:off x="1043608" y="188640"/>
            <a:ext cx="7704856" cy="584775"/>
          </a:xfrm>
          <a:prstGeom prst="rect">
            <a:avLst/>
          </a:prstGeom>
        </p:spPr>
        <p:txBody>
          <a:bodyPr wrap="square">
            <a:spAutoFit/>
          </a:bodyPr>
          <a:lstStyle/>
          <a:p>
            <a:r>
              <a:rPr lang="ja-JP" altLang="ja-JP" sz="3200" dirty="0" smtClean="0"/>
              <a:t>盛土内部</a:t>
            </a:r>
            <a:r>
              <a:rPr lang="ja-JP" altLang="en-US" sz="3200" dirty="0" smtClean="0"/>
              <a:t>に</a:t>
            </a:r>
            <a:r>
              <a:rPr lang="ja-JP" altLang="ja-JP" sz="3200" dirty="0" smtClean="0"/>
              <a:t>作成したセメント複合材を挟む</a:t>
            </a:r>
            <a:endParaRPr lang="ja-JP" altLang="en-US" sz="3200" dirty="0"/>
          </a:p>
        </p:txBody>
      </p:sp>
      <p:sp>
        <p:nvSpPr>
          <p:cNvPr id="48" name="テキスト ボックス 47"/>
          <p:cNvSpPr txBox="1"/>
          <p:nvPr/>
        </p:nvSpPr>
        <p:spPr>
          <a:xfrm>
            <a:off x="6948264" y="1700808"/>
            <a:ext cx="1800200" cy="369332"/>
          </a:xfrm>
          <a:prstGeom prst="rect">
            <a:avLst/>
          </a:prstGeom>
          <a:noFill/>
        </p:spPr>
        <p:txBody>
          <a:bodyPr wrap="square" rtlCol="0">
            <a:spAutoFit/>
          </a:bodyPr>
          <a:lstStyle/>
          <a:p>
            <a:r>
              <a:rPr kumimoji="1" lang="ja-JP" altLang="en-US" dirty="0" smtClean="0"/>
              <a:t>土圧による滑動</a:t>
            </a:r>
            <a:endParaRPr kumimoji="1" lang="ja-JP" altLang="en-US" dirty="0"/>
          </a:p>
        </p:txBody>
      </p:sp>
      <p:sp>
        <p:nvSpPr>
          <p:cNvPr id="49" name="Line 14"/>
          <p:cNvSpPr>
            <a:spLocks noChangeShapeType="1"/>
          </p:cNvSpPr>
          <p:nvPr/>
        </p:nvSpPr>
        <p:spPr bwMode="auto">
          <a:xfrm flipH="1">
            <a:off x="7308304" y="1556792"/>
            <a:ext cx="964556" cy="0"/>
          </a:xfrm>
          <a:prstGeom prst="line">
            <a:avLst/>
          </a:prstGeom>
          <a:noFill/>
          <a:ln w="50800">
            <a:solidFill>
              <a:schemeClr val="accent3">
                <a:lumMod val="50000"/>
              </a:schemeClr>
            </a:solidFill>
            <a:round/>
            <a:headEnd/>
            <a:tailEnd type="triangle" w="med" len="med"/>
          </a:ln>
          <a:effectLst/>
        </p:spPr>
        <p:txBody>
          <a:bodyPr/>
          <a:lstStyle/>
          <a:p>
            <a:endParaRPr lang="ja-JP" altLang="en-US" dirty="0"/>
          </a:p>
        </p:txBody>
      </p:sp>
      <p:sp>
        <p:nvSpPr>
          <p:cNvPr id="50" name="テキスト ボックス 49"/>
          <p:cNvSpPr txBox="1"/>
          <p:nvPr/>
        </p:nvSpPr>
        <p:spPr>
          <a:xfrm>
            <a:off x="7380312" y="2708920"/>
            <a:ext cx="2195736" cy="369332"/>
          </a:xfrm>
          <a:prstGeom prst="rect">
            <a:avLst/>
          </a:prstGeom>
          <a:noFill/>
        </p:spPr>
        <p:txBody>
          <a:bodyPr wrap="square" rtlCol="0">
            <a:spAutoFit/>
          </a:bodyPr>
          <a:lstStyle/>
          <a:p>
            <a:r>
              <a:rPr lang="ja-JP" altLang="en-US" dirty="0" smtClean="0"/>
              <a:t>摩擦抵抗</a:t>
            </a:r>
            <a:endParaRPr kumimoji="1" lang="ja-JP" altLang="en-US" dirty="0"/>
          </a:p>
        </p:txBody>
      </p:sp>
      <p:sp>
        <p:nvSpPr>
          <p:cNvPr id="51" name="Line 23"/>
          <p:cNvSpPr>
            <a:spLocks noChangeShapeType="1"/>
          </p:cNvSpPr>
          <p:nvPr/>
        </p:nvSpPr>
        <p:spPr bwMode="auto">
          <a:xfrm>
            <a:off x="7380312" y="2492896"/>
            <a:ext cx="1008063" cy="0"/>
          </a:xfrm>
          <a:prstGeom prst="line">
            <a:avLst/>
          </a:prstGeom>
          <a:noFill/>
          <a:ln w="50800">
            <a:solidFill>
              <a:schemeClr val="tx1"/>
            </a:solidFill>
            <a:prstDash val="sysDot"/>
            <a:round/>
            <a:headEnd/>
            <a:tailEnd type="triangle" w="med" len="med"/>
          </a:ln>
          <a:effectLst/>
        </p:spPr>
        <p:txBody>
          <a:bodyPr/>
          <a:lstStyle/>
          <a:p>
            <a:endParaRPr lang="ja-JP" altLang="en-US" dirty="0"/>
          </a:p>
        </p:txBody>
      </p:sp>
      <p:sp>
        <p:nvSpPr>
          <p:cNvPr id="52" name="Line 15"/>
          <p:cNvSpPr>
            <a:spLocks noChangeShapeType="1"/>
          </p:cNvSpPr>
          <p:nvPr/>
        </p:nvSpPr>
        <p:spPr bwMode="auto">
          <a:xfrm flipH="1">
            <a:off x="2339752" y="4005064"/>
            <a:ext cx="964556" cy="0"/>
          </a:xfrm>
          <a:prstGeom prst="line">
            <a:avLst/>
          </a:prstGeom>
          <a:noFill/>
          <a:ln w="50800">
            <a:solidFill>
              <a:schemeClr val="accent3">
                <a:lumMod val="50000"/>
              </a:schemeClr>
            </a:solidFill>
            <a:round/>
            <a:headEnd/>
            <a:tailEnd type="triangle" w="med" len="med"/>
          </a:ln>
          <a:effectLst/>
        </p:spPr>
        <p:txBody>
          <a:bodyPr/>
          <a:lstStyle/>
          <a:p>
            <a:endParaRPr lang="ja-JP" altLang="en-US" dirty="0"/>
          </a:p>
        </p:txBody>
      </p:sp>
      <p:sp>
        <p:nvSpPr>
          <p:cNvPr id="53" name="Line 24"/>
          <p:cNvSpPr>
            <a:spLocks noChangeShapeType="1"/>
          </p:cNvSpPr>
          <p:nvPr/>
        </p:nvSpPr>
        <p:spPr bwMode="auto">
          <a:xfrm>
            <a:off x="2555776" y="3861048"/>
            <a:ext cx="935038" cy="0"/>
          </a:xfrm>
          <a:prstGeom prst="line">
            <a:avLst/>
          </a:prstGeom>
          <a:noFill/>
          <a:ln w="50800">
            <a:solidFill>
              <a:schemeClr val="tx1"/>
            </a:solidFill>
            <a:prstDash val="sysDot"/>
            <a:round/>
            <a:headEnd/>
            <a:tailEnd type="triangle" w="med" len="med"/>
          </a:ln>
          <a:effectLst/>
        </p:spPr>
        <p:txBody>
          <a:bodyPr/>
          <a:lstStyle/>
          <a:p>
            <a:endParaRPr lang="ja-JP" altLang="en-US" dirty="0"/>
          </a:p>
        </p:txBody>
      </p:sp>
      <p:cxnSp>
        <p:nvCxnSpPr>
          <p:cNvPr id="57" name="直線コネクタ 56"/>
          <p:cNvCxnSpPr/>
          <p:nvPr/>
        </p:nvCxnSpPr>
        <p:spPr>
          <a:xfrm>
            <a:off x="7380312" y="3501008"/>
            <a:ext cx="1152128" cy="0"/>
          </a:xfrm>
          <a:prstGeom prst="line">
            <a:avLst/>
          </a:prstGeom>
          <a:ln w="635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7092280" y="3645024"/>
            <a:ext cx="1800200" cy="369332"/>
          </a:xfrm>
          <a:prstGeom prst="rect">
            <a:avLst/>
          </a:prstGeom>
          <a:noFill/>
        </p:spPr>
        <p:txBody>
          <a:bodyPr wrap="square" rtlCol="0">
            <a:spAutoFit/>
          </a:bodyPr>
          <a:lstStyle/>
          <a:p>
            <a:r>
              <a:rPr lang="ja-JP" altLang="en-US" dirty="0" smtClean="0"/>
              <a:t>セメント複合材</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linds(horizontal)">
                                      <p:cBhvr>
                                        <p:cTn id="7" dur="500"/>
                                        <p:tgtEl>
                                          <p:spTgt spid="5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blinds(horizontal)">
                                      <p:cBhvr>
                                        <p:cTn id="10" dur="500"/>
                                        <p:tgtEl>
                                          <p:spTgt spid="59"/>
                                        </p:tgtEl>
                                      </p:cBhvr>
                                    </p:animEffect>
                                  </p:childTnLst>
                                </p:cTn>
                              </p:par>
                              <p:par>
                                <p:cTn id="11" presetID="3"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linds(horizontal)">
                                      <p:cBhvr>
                                        <p:cTn id="13" dur="500"/>
                                        <p:tgtEl>
                                          <p:spTgt spid="27"/>
                                        </p:tgtEl>
                                      </p:cBhvr>
                                    </p:animEffect>
                                  </p:childTnLst>
                                </p:cTn>
                              </p:par>
                              <p:par>
                                <p:cTn id="14" presetID="3" presetClass="entr" presetSubtype="1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linds(horizontal)">
                                      <p:cBhvr>
                                        <p:cTn id="16" dur="500"/>
                                        <p:tgtEl>
                                          <p:spTgt spid="29"/>
                                        </p:tgtEl>
                                      </p:cBhvr>
                                    </p:animEffect>
                                  </p:childTnLst>
                                </p:cTn>
                              </p:par>
                              <p:par>
                                <p:cTn id="17" presetID="3" presetClass="entr" presetSubtype="1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linds(horizont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grpId="1" nodeType="clickEffect">
                                  <p:stCondLst>
                                    <p:cond delay="0"/>
                                  </p:stCondLst>
                                  <p:childTnLst>
                                    <p:animScale>
                                      <p:cBhvr>
                                        <p:cTn id="23" dur="2000" fill="hold"/>
                                        <p:tgtEl>
                                          <p:spTgt spid="53"/>
                                        </p:tgtEl>
                                      </p:cBhvr>
                                      <p:by x="150000" y="150000"/>
                                    </p:animScale>
                                  </p:childTnLst>
                                </p:cTn>
                              </p:par>
                              <p:par>
                                <p:cTn id="24" presetID="6" presetClass="emph" presetSubtype="0" fill="hold" grpId="1" nodeType="withEffect">
                                  <p:stCondLst>
                                    <p:cond delay="0"/>
                                  </p:stCondLst>
                                  <p:childTnLst>
                                    <p:animScale>
                                      <p:cBhvr>
                                        <p:cTn id="25" dur="2000" fill="hold"/>
                                        <p:tgtEl>
                                          <p:spTgt spid="43"/>
                                        </p:tgtEl>
                                      </p:cBhvr>
                                      <p:by x="150000" y="150000"/>
                                    </p:animScale>
                                  </p:childTnLst>
                                </p:cTn>
                              </p:par>
                              <p:par>
                                <p:cTn id="26" presetID="6" presetClass="emph" presetSubtype="0" fill="hold" grpId="1" nodeType="withEffect">
                                  <p:stCondLst>
                                    <p:cond delay="0"/>
                                  </p:stCondLst>
                                  <p:childTnLst>
                                    <p:animScale>
                                      <p:cBhvr>
                                        <p:cTn id="27" dur="2000" fill="hold"/>
                                        <p:tgtEl>
                                          <p:spTgt spid="4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1" animBg="1"/>
      <p:bldP spid="43" grpId="1" animBg="1"/>
      <p:bldP spid="53" grpId="1" animBg="1"/>
      <p:bldP spid="5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天空">
  <a:themeElements>
    <a:clrScheme name="天空">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天空">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天空">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TC103457452[[fn=天空]]</Template>
  <TotalTime>3719</TotalTime>
  <Words>1283</Words>
  <Application>Microsoft Office PowerPoint</Application>
  <PresentationFormat>画面に合わせる (4:3)</PresentationFormat>
  <Paragraphs>162</Paragraphs>
  <Slides>20</Slides>
  <Notes>0</Notes>
  <HiddenSlides>0</HiddenSlides>
  <MMClips>1</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2</vt:i4>
      </vt:variant>
      <vt:variant>
        <vt:lpstr>スライド タイトル</vt:lpstr>
      </vt:variant>
      <vt:variant>
        <vt:i4>20</vt:i4>
      </vt:variant>
    </vt:vector>
  </HeadingPairs>
  <TitlesOfParts>
    <vt:vector size="32" baseType="lpstr">
      <vt:lpstr>HGSoeiKakupoptai</vt:lpstr>
      <vt:lpstr>HGSSoeiKakupoptai</vt:lpstr>
      <vt:lpstr>MS Mincho</vt:lpstr>
      <vt:lpstr>ＭＳ Ｐゴシック</vt:lpstr>
      <vt:lpstr>Arial</vt:lpstr>
      <vt:lpstr>Calibri</vt:lpstr>
      <vt:lpstr>Calibri Light</vt:lpstr>
      <vt:lpstr>Georgia</vt:lpstr>
      <vt:lpstr>Times New Roman</vt:lpstr>
      <vt:lpstr>天空</vt:lpstr>
      <vt:lpstr>数式</vt:lpstr>
      <vt:lpstr>Visio</vt:lpstr>
      <vt:lpstr>建設廃棄物を用いた透水性 セメント複合材に関する研究</vt:lpstr>
      <vt:lpstr>研究目的</vt:lpstr>
      <vt:lpstr>研究目的</vt:lpstr>
      <vt:lpstr>PowerPoint プレゼンテーション</vt:lpstr>
      <vt:lpstr>特徴</vt:lpstr>
      <vt:lpstr>応用</vt:lpstr>
      <vt:lpstr>廃棄物複合材に期待できること</vt:lpstr>
      <vt:lpstr>のり面保護の例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エクセルソフトを用いた斜面安定解析による堤防補強デザインチャートの開発に関する研究</dc:title>
  <dc:creator>naoya</dc:creator>
  <cp:lastModifiedBy>Zakaria Hossain</cp:lastModifiedBy>
  <cp:revision>286</cp:revision>
  <dcterms:created xsi:type="dcterms:W3CDTF">2012-01-25T08:22:03Z</dcterms:created>
  <dcterms:modified xsi:type="dcterms:W3CDTF">2015-01-02T12:20:02Z</dcterms:modified>
</cp:coreProperties>
</file>