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3"/>
  </p:notesMasterIdLst>
  <p:handoutMasterIdLst>
    <p:handoutMasterId r:id="rId54"/>
  </p:handoutMasterIdLst>
  <p:sldIdLst>
    <p:sldId id="256" r:id="rId2"/>
    <p:sldId id="280" r:id="rId3"/>
    <p:sldId id="395" r:id="rId4"/>
    <p:sldId id="379" r:id="rId5"/>
    <p:sldId id="380" r:id="rId6"/>
    <p:sldId id="381" r:id="rId7"/>
    <p:sldId id="361" r:id="rId8"/>
    <p:sldId id="283" r:id="rId9"/>
    <p:sldId id="284" r:id="rId10"/>
    <p:sldId id="282" r:id="rId11"/>
    <p:sldId id="397" r:id="rId12"/>
    <p:sldId id="364" r:id="rId13"/>
    <p:sldId id="296" r:id="rId14"/>
    <p:sldId id="357" r:id="rId15"/>
    <p:sldId id="421" r:id="rId16"/>
    <p:sldId id="422" r:id="rId17"/>
    <p:sldId id="358" r:id="rId18"/>
    <p:sldId id="437" r:id="rId19"/>
    <p:sldId id="362" r:id="rId20"/>
    <p:sldId id="359" r:id="rId21"/>
    <p:sldId id="438" r:id="rId22"/>
    <p:sldId id="439" r:id="rId23"/>
    <p:sldId id="365" r:id="rId24"/>
    <p:sldId id="366" r:id="rId25"/>
    <p:sldId id="368" r:id="rId26"/>
    <p:sldId id="369" r:id="rId27"/>
    <p:sldId id="370" r:id="rId28"/>
    <p:sldId id="443" r:id="rId29"/>
    <p:sldId id="371" r:id="rId30"/>
    <p:sldId id="372" r:id="rId31"/>
    <p:sldId id="440" r:id="rId32"/>
    <p:sldId id="377" r:id="rId33"/>
    <p:sldId id="420" r:id="rId34"/>
    <p:sldId id="418" r:id="rId35"/>
    <p:sldId id="419" r:id="rId36"/>
    <p:sldId id="429" r:id="rId37"/>
    <p:sldId id="430" r:id="rId38"/>
    <p:sldId id="431" r:id="rId39"/>
    <p:sldId id="432" r:id="rId40"/>
    <p:sldId id="434" r:id="rId41"/>
    <p:sldId id="285" r:id="rId42"/>
    <p:sldId id="433" r:id="rId43"/>
    <p:sldId id="417" r:id="rId44"/>
    <p:sldId id="293" r:id="rId45"/>
    <p:sldId id="415" r:id="rId46"/>
    <p:sldId id="390" r:id="rId47"/>
    <p:sldId id="442" r:id="rId48"/>
    <p:sldId id="391" r:id="rId49"/>
    <p:sldId id="416" r:id="rId50"/>
    <p:sldId id="393" r:id="rId51"/>
    <p:sldId id="423" r:id="rId52"/>
  </p:sldIdLst>
  <p:sldSz cx="9144000" cy="6858000" type="screen4x3"/>
  <p:notesSz cx="6669088" cy="97536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98" autoAdjust="0"/>
    <p:restoredTop sz="94660"/>
  </p:normalViewPr>
  <p:slideViewPr>
    <p:cSldViewPr>
      <p:cViewPr varScale="1">
        <p:scale>
          <a:sx n="122" d="100"/>
          <a:sy n="122" d="100"/>
        </p:scale>
        <p:origin x="183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BD214398-2A3B-4FD9-A0B2-57753BDAC6F0}" type="datetimeFigureOut">
              <a:rPr lang="en-US" smtClean="0"/>
              <a:t>1/27/2015</a:t>
            </a:fld>
            <a:endParaRPr lang="en-US"/>
          </a:p>
        </p:txBody>
      </p:sp>
      <p:sp>
        <p:nvSpPr>
          <p:cNvPr id="4" name="フッター プレースホルダー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0141FBF3-1873-4108-9FBC-D0E022A44EDC}" type="slidenum">
              <a:rPr lang="en-US" smtClean="0"/>
              <a:t>‹#›</a:t>
            </a:fld>
            <a:endParaRPr lang="en-US"/>
          </a:p>
        </p:txBody>
      </p:sp>
    </p:spTree>
    <p:extLst>
      <p:ext uri="{BB962C8B-B14F-4D97-AF65-F5344CB8AC3E}">
        <p14:creationId xmlns:p14="http://schemas.microsoft.com/office/powerpoint/2010/main" val="126418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F0382EA5-1D86-486D-9E33-046F46F58380}" type="datetimeFigureOut">
              <a:rPr kumimoji="1" lang="ja-JP" altLang="en-US" smtClean="0"/>
              <a:pPr/>
              <a:t>2015/1/27</a:t>
            </a:fld>
            <a:endParaRPr kumimoji="1" lang="ja-JP" altLang="en-US"/>
          </a:p>
        </p:txBody>
      </p:sp>
      <p:sp>
        <p:nvSpPr>
          <p:cNvPr id="4" name="スライド イメージ プレースホルダ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66909" y="4632960"/>
            <a:ext cx="5335270" cy="438912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2FA279DF-7949-4B3E-9FB1-6723D4D7CA1C}" type="slidenum">
              <a:rPr kumimoji="1" lang="ja-JP" altLang="en-US" smtClean="0"/>
              <a:pPr/>
              <a:t>‹#›</a:t>
            </a:fld>
            <a:endParaRPr kumimoji="1" lang="ja-JP" altLang="en-US"/>
          </a:p>
        </p:txBody>
      </p:sp>
    </p:spTree>
    <p:extLst>
      <p:ext uri="{BB962C8B-B14F-4D97-AF65-F5344CB8AC3E}">
        <p14:creationId xmlns:p14="http://schemas.microsoft.com/office/powerpoint/2010/main" val="11882730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296092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57116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504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27175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81782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2195410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1775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1877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44</a:t>
            </a:fld>
            <a:endParaRPr kumimoji="1" lang="ja-JP" altLang="en-US"/>
          </a:p>
        </p:txBody>
      </p:sp>
    </p:spTree>
    <p:extLst>
      <p:ext uri="{BB962C8B-B14F-4D97-AF65-F5344CB8AC3E}">
        <p14:creationId xmlns:p14="http://schemas.microsoft.com/office/powerpoint/2010/main" val="4256374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242896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3A6CC-254C-437B-B12B-EA78496B6B02}" type="slidenum">
              <a:rPr lang="en-US" altLang="ja-JP"/>
              <a:pPr/>
              <a:t>46</a:t>
            </a:fld>
            <a:endParaRPr lang="en-US" altLang="ja-JP"/>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279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66739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E0DB6-8B28-4EEC-840F-EA16FF0CE8BF}" type="slidenum">
              <a:rPr lang="en-US" altLang="ja-JP"/>
              <a:pPr/>
              <a:t>48</a:t>
            </a:fld>
            <a:endParaRPr lang="en-US" altLang="ja-JP"/>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42949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54239-AC7D-4AF7-867F-706C8D8A377D}" type="slidenum">
              <a:rPr lang="en-US" altLang="ja-JP"/>
              <a:pPr/>
              <a:t>50</a:t>
            </a:fld>
            <a:endParaRPr lang="en-US" altLang="ja-JP"/>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9969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54239-AC7D-4AF7-867F-706C8D8A377D}" type="slidenum">
              <a:rPr lang="en-US" altLang="ja-JP">
                <a:solidFill>
                  <a:prstClr val="black"/>
                </a:solidFill>
              </a:rPr>
              <a:pPr/>
              <a:t>51</a:t>
            </a:fld>
            <a:endParaRPr lang="en-US" altLang="ja-JP">
              <a:solidFill>
                <a:prstClr val="black"/>
              </a:solidFill>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877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14392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A5DB1-2F26-446D-B003-1D2EAA0C6D7A}" type="slidenum">
              <a:rPr lang="en-US" altLang="ja-JP">
                <a:solidFill>
                  <a:prstClr val="black"/>
                </a:solidFill>
              </a:rPr>
              <a:pPr/>
              <a:t>11</a:t>
            </a:fld>
            <a:endParaRPr lang="en-US" altLang="ja-JP">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376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13</a:t>
            </a:fld>
            <a:endParaRPr kumimoji="1" lang="ja-JP" altLang="en-US"/>
          </a:p>
        </p:txBody>
      </p:sp>
    </p:spTree>
    <p:extLst>
      <p:ext uri="{BB962C8B-B14F-4D97-AF65-F5344CB8AC3E}">
        <p14:creationId xmlns:p14="http://schemas.microsoft.com/office/powerpoint/2010/main" val="389342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19</a:t>
            </a:fld>
            <a:endParaRPr kumimoji="1" lang="ja-JP" altLang="en-US"/>
          </a:p>
        </p:txBody>
      </p:sp>
    </p:spTree>
    <p:extLst>
      <p:ext uri="{BB962C8B-B14F-4D97-AF65-F5344CB8AC3E}">
        <p14:creationId xmlns:p14="http://schemas.microsoft.com/office/powerpoint/2010/main" val="339043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20</a:t>
            </a:fld>
            <a:endParaRPr kumimoji="1" lang="ja-JP" altLang="en-US"/>
          </a:p>
        </p:txBody>
      </p:sp>
    </p:spTree>
    <p:extLst>
      <p:ext uri="{BB962C8B-B14F-4D97-AF65-F5344CB8AC3E}">
        <p14:creationId xmlns:p14="http://schemas.microsoft.com/office/powerpoint/2010/main" val="428865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792490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98468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フリーフォーム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タイトル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p:txBody>
          <a:bodyPr/>
          <a:lstStyle/>
          <a:p>
            <a:fld id="{1AB4C0B8-3BBD-4786-8F29-4D86158F62A8}" type="datetime1">
              <a:rPr kumimoji="1" lang="ja-JP" altLang="en-US" smtClean="0"/>
              <a:t>2015/1/27</a:t>
            </a:fld>
            <a:endParaRPr kumimoji="1" lang="ja-JP" altLang="en-US"/>
          </a:p>
        </p:txBody>
      </p:sp>
      <p:sp>
        <p:nvSpPr>
          <p:cNvPr id="19" name="フッター プレースホルダ 18"/>
          <p:cNvSpPr>
            <a:spLocks noGrp="1"/>
          </p:cNvSpPr>
          <p:nvPr>
            <p:ph type="ftr" sz="quarter" idx="11"/>
          </p:nvPr>
        </p:nvSpPr>
        <p:spPr/>
        <p:txBody>
          <a:bodyPr/>
          <a:lstStyle/>
          <a:p>
            <a:endParaRPr kumimoji="1" lang="ja-JP" altLang="en-US"/>
          </a:p>
        </p:txBody>
      </p:sp>
      <p:sp>
        <p:nvSpPr>
          <p:cNvPr id="27" name="スライド番号プレースホルダ 2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2540F8B-D8FC-4637-92D1-AE7F8023FF55}"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13C70413-3A28-4914-8677-1F6C23DB30D0}"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3400"/>
            <a:ext cx="8229600" cy="1143000"/>
          </a:xfrm>
        </p:spPr>
        <p:txBody>
          <a:bodyPr/>
          <a:lstStyle/>
          <a:p>
            <a:r>
              <a:rPr lang="ja-JP" altLang="en-US" smtClean="0"/>
              <a:t>マスター タイトルの書式設定</a:t>
            </a:r>
            <a:endParaRPr lang="en-GB"/>
          </a:p>
        </p:txBody>
      </p:sp>
      <p:sp>
        <p:nvSpPr>
          <p:cNvPr id="3" name="コンテンツ プレースホルダー 2"/>
          <p:cNvSpPr>
            <a:spLocks noGrp="1"/>
          </p:cNvSpPr>
          <p:nvPr>
            <p:ph sz="half" idx="1"/>
          </p:nvPr>
        </p:nvSpPr>
        <p:spPr>
          <a:xfrm>
            <a:off x="457200" y="1828800"/>
            <a:ext cx="4038600" cy="43021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コンテンツ プレースホルダー 3"/>
          <p:cNvSpPr>
            <a:spLocks noGrp="1"/>
          </p:cNvSpPr>
          <p:nvPr>
            <p:ph sz="quarter" idx="2"/>
          </p:nvPr>
        </p:nvSpPr>
        <p:spPr>
          <a:xfrm>
            <a:off x="4648200" y="1828800"/>
            <a:ext cx="4038600" cy="20748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コンテンツ プレースホルダー 4"/>
          <p:cNvSpPr>
            <a:spLocks noGrp="1"/>
          </p:cNvSpPr>
          <p:nvPr>
            <p:ph sz="quarter" idx="3"/>
          </p:nvPr>
        </p:nvSpPr>
        <p:spPr>
          <a:xfrm>
            <a:off x="4648200" y="4056063"/>
            <a:ext cx="4038600" cy="20748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6" name="日付プレースホルダー 5"/>
          <p:cNvSpPr>
            <a:spLocks noGrp="1"/>
          </p:cNvSpPr>
          <p:nvPr>
            <p:ph type="dt" sz="half" idx="10"/>
          </p:nvPr>
        </p:nvSpPr>
        <p:spPr>
          <a:xfrm>
            <a:off x="457200" y="6248400"/>
            <a:ext cx="1676400" cy="457200"/>
          </a:xfrm>
        </p:spPr>
        <p:txBody>
          <a:bodyPr/>
          <a:lstStyle>
            <a:lvl1pPr>
              <a:defRPr/>
            </a:lvl1pPr>
          </a:lstStyle>
          <a:p>
            <a:fld id="{648F45E8-321A-4FD3-A687-B3DBC6BAE893}" type="datetime1">
              <a:rPr lang="ja-JP" altLang="en-US" smtClean="0"/>
              <a:t>2015/1/27</a:t>
            </a:fld>
            <a:endParaRPr lang="en-US" altLang="ja-JP"/>
          </a:p>
        </p:txBody>
      </p:sp>
      <p:sp>
        <p:nvSpPr>
          <p:cNvPr id="7" name="フッター プレースホルダー 6"/>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6781800" y="6248400"/>
            <a:ext cx="1905000" cy="457200"/>
          </a:xfrm>
        </p:spPr>
        <p:txBody>
          <a:bodyPr/>
          <a:lstStyle>
            <a:lvl1pPr>
              <a:defRPr/>
            </a:lvl1pPr>
          </a:lstStyle>
          <a:p>
            <a:fld id="{415491DF-C36A-4F70-9AB3-2AC5CDF711B7}" type="slidenum">
              <a:rPr lang="en-US" altLang="ja-JP"/>
              <a:pPr/>
              <a:t>‹#›</a:t>
            </a:fld>
            <a:endParaRPr lang="en-US" altLang="ja-JP"/>
          </a:p>
        </p:txBody>
      </p:sp>
    </p:spTree>
    <p:extLst>
      <p:ext uri="{BB962C8B-B14F-4D97-AF65-F5344CB8AC3E}">
        <p14:creationId xmlns:p14="http://schemas.microsoft.com/office/powerpoint/2010/main" val="317233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533400"/>
            <a:ext cx="8229600" cy="1143000"/>
          </a:xfrm>
        </p:spPr>
        <p:txBody>
          <a:bodyPr/>
          <a:lstStyle/>
          <a:p>
            <a:r>
              <a:rPr lang="ja-JP" altLang="en-US" smtClean="0"/>
              <a:t>マスター タイトルの書式設定</a:t>
            </a:r>
            <a:endParaRPr lang="en-GB"/>
          </a:p>
        </p:txBody>
      </p:sp>
      <p:sp>
        <p:nvSpPr>
          <p:cNvPr id="3" name="コンテンツ プレースホルダー 2"/>
          <p:cNvSpPr>
            <a:spLocks noGrp="1"/>
          </p:cNvSpPr>
          <p:nvPr>
            <p:ph sz="quarter" idx="1"/>
          </p:nvPr>
        </p:nvSpPr>
        <p:spPr>
          <a:xfrm>
            <a:off x="457200" y="1828800"/>
            <a:ext cx="4038600" cy="20748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コンテンツ プレースホルダー 3"/>
          <p:cNvSpPr>
            <a:spLocks noGrp="1"/>
          </p:cNvSpPr>
          <p:nvPr>
            <p:ph sz="quarter" idx="2"/>
          </p:nvPr>
        </p:nvSpPr>
        <p:spPr>
          <a:xfrm>
            <a:off x="4648200" y="1828800"/>
            <a:ext cx="4038600" cy="20748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コンテンツ プレースホルダー 4"/>
          <p:cNvSpPr>
            <a:spLocks noGrp="1"/>
          </p:cNvSpPr>
          <p:nvPr>
            <p:ph sz="quarter" idx="3"/>
          </p:nvPr>
        </p:nvSpPr>
        <p:spPr>
          <a:xfrm>
            <a:off x="457200" y="4056063"/>
            <a:ext cx="4038600" cy="20748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6" name="コンテンツ プレースホルダー 5"/>
          <p:cNvSpPr>
            <a:spLocks noGrp="1"/>
          </p:cNvSpPr>
          <p:nvPr>
            <p:ph sz="quarter" idx="4"/>
          </p:nvPr>
        </p:nvSpPr>
        <p:spPr>
          <a:xfrm>
            <a:off x="4648200" y="4056063"/>
            <a:ext cx="4038600" cy="20748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7" name="日付プレースホルダー 6"/>
          <p:cNvSpPr>
            <a:spLocks noGrp="1"/>
          </p:cNvSpPr>
          <p:nvPr>
            <p:ph type="dt" sz="half" idx="10"/>
          </p:nvPr>
        </p:nvSpPr>
        <p:spPr>
          <a:xfrm>
            <a:off x="457200" y="6248400"/>
            <a:ext cx="1676400" cy="457200"/>
          </a:xfrm>
        </p:spPr>
        <p:txBody>
          <a:bodyPr/>
          <a:lstStyle>
            <a:lvl1pPr>
              <a:defRPr/>
            </a:lvl1pPr>
          </a:lstStyle>
          <a:p>
            <a:fld id="{67D8CD4A-0A59-4EE6-8D07-B78F58D410F8}" type="datetime1">
              <a:rPr lang="ja-JP" altLang="en-US" smtClean="0"/>
              <a:t>2015/1/27</a:t>
            </a:fld>
            <a:endParaRPr lang="en-US" altLang="ja-JP"/>
          </a:p>
        </p:txBody>
      </p:sp>
      <p:sp>
        <p:nvSpPr>
          <p:cNvPr id="8" name="フッター プレースホルダー 7"/>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a:xfrm>
            <a:off x="6781800" y="6248400"/>
            <a:ext cx="1905000" cy="457200"/>
          </a:xfrm>
        </p:spPr>
        <p:txBody>
          <a:bodyPr/>
          <a:lstStyle>
            <a:lvl1pPr>
              <a:defRPr/>
            </a:lvl1pPr>
          </a:lstStyle>
          <a:p>
            <a:fld id="{9B3DAC96-80EF-4F70-B722-8DA3D19A0B96}" type="slidenum">
              <a:rPr lang="en-US" altLang="ja-JP"/>
              <a:pPr/>
              <a:t>‹#›</a:t>
            </a:fld>
            <a:endParaRPr lang="en-US" altLang="ja-JP"/>
          </a:p>
        </p:txBody>
      </p:sp>
    </p:spTree>
    <p:extLst>
      <p:ext uri="{BB962C8B-B14F-4D97-AF65-F5344CB8AC3E}">
        <p14:creationId xmlns:p14="http://schemas.microsoft.com/office/powerpoint/2010/main" val="174040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gn="l">
              <a:defRPr/>
            </a:lvl1p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6FB38B0-6D45-4733-AD2C-C8DCBD0ED5D7}"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フリーフォーム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タイトル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6933CA4B-DFA5-400B-B65B-CB1B591381EC}"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7467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1DFD0FA3-FCFA-4115-8F14-E712044ED143}"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97725A81-839C-40FB-9892-69464E03B12C}" type="datetime1">
              <a:rPr kumimoji="1" lang="ja-JP" altLang="en-US" smtClean="0"/>
              <a:t>2015/1/27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7470648" cy="1143000"/>
          </a:xfrm>
        </p:spPr>
        <p:txBody>
          <a:bodyPr anchor="ctr"/>
          <a:lstStyle>
            <a:lvl1pPr algn="l">
              <a:defRPr sz="4600"/>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fld id="{AF311D42-D615-468B-8C9F-3D5227D043C1}" type="datetime1">
              <a:rPr kumimoji="1" lang="ja-JP" altLang="en-US" smtClean="0"/>
              <a:t>2015/1/27</a:t>
            </a:fld>
            <a:endParaRPr kumimoji="1" lang="ja-JP" altLang="en-US"/>
          </a:p>
        </p:txBody>
      </p:sp>
      <p:sp>
        <p:nvSpPr>
          <p:cNvPr id="8" name="スライド番号プレースホルダ 7"/>
          <p:cNvSpPr>
            <a:spLocks noGrp="1"/>
          </p:cNvSpPr>
          <p:nvPr>
            <p:ph type="sldNum" sz="quarter" idx="11"/>
          </p:nvPr>
        </p:nvSpPr>
        <p:spPr/>
        <p:txBody>
          <a:bodyPr/>
          <a:lstStyle/>
          <a:p>
            <a:fld id="{5B263E4F-A3F7-49E3-9FA8-C6DB3638783D}" type="slidenum">
              <a:rPr kumimoji="1" lang="ja-JP" altLang="en-US" smtClean="0"/>
              <a:pPr/>
              <a:t>‹#›</a:t>
            </a:fld>
            <a:endParaRPr kumimoji="1" lang="ja-JP" altLang="en-US"/>
          </a:p>
        </p:txBody>
      </p:sp>
      <p:sp>
        <p:nvSpPr>
          <p:cNvPr id="9" name="フッター プレースホルダ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522DF44-A420-4BFE-A256-10EEDC7DB4E9}" type="datetime1">
              <a:rPr kumimoji="1" lang="ja-JP" altLang="en-US" smtClean="0"/>
              <a:t>2015/1/27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C86219EC-4FEB-4FA3-BA20-776BB0085E82}"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8156448" y="6422064"/>
            <a:ext cx="762000" cy="365125"/>
          </a:xfrm>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0" y="6422064"/>
            <a:ext cx="2133600" cy="365125"/>
          </a:xfrm>
        </p:spPr>
        <p:txBody>
          <a:bodyPr/>
          <a:lstStyle/>
          <a:p>
            <a:fld id="{7CF4731E-3F12-4B8D-AEDA-B6919F293F0A}"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2" name="フリーフォーム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フリーフォーム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タイトル プレースホルダ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80ADD30-E0A5-4186-B9C2-993CB55B29B8}" type="datetime1">
              <a:rPr kumimoji="1" lang="ja-JP" altLang="en-US" smtClean="0"/>
              <a:t>2015/1/27</a:t>
            </a:fld>
            <a:endParaRPr kumimoji="1" lang="ja-JP" altLang="en-US"/>
          </a:p>
        </p:txBody>
      </p:sp>
      <p:sp>
        <p:nvSpPr>
          <p:cNvPr id="22" name="フッター プレースホルダ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kumimoji="1" lang="ja-JP" altLang="en-US"/>
          </a:p>
        </p:txBody>
      </p:sp>
      <p:sp>
        <p:nvSpPr>
          <p:cNvPr id="18" name="スライド番号プレースホルダ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B263E4F-A3F7-49E3-9FA8-C6DB3638783D}" type="slidenum">
              <a:rPr kumimoji="1" lang="ja-JP" altLang="en-US" smtClean="0"/>
              <a:pPr/>
              <a:t>‹#›</a:t>
            </a:fld>
            <a:endParaRPr kumimoji="1" lang="ja-JP"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 id="2147483698" r:id="rId13"/>
  </p:sldLayoutIdLst>
  <p:hf hdr="0" ftr="0" dt="0"/>
  <p:txStyles>
    <p:titleStyle>
      <a:lvl1pPr algn="l" rtl="0" eaLnBrk="1" latinLnBrk="0" hangingPunct="1">
        <a:spcBef>
          <a:spcPct val="0"/>
        </a:spcBef>
        <a:buNone/>
        <a:defRPr kumimoji="1"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1"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1"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1"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1"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1"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1"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1"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62.wmf"/></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88.jpeg"/><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00808"/>
            <a:ext cx="9144000" cy="936104"/>
          </a:xfrm>
        </p:spPr>
        <p:txBody>
          <a:bodyPr>
            <a:normAutofit/>
          </a:bodyPr>
          <a:lstStyle/>
          <a:p>
            <a:pPr algn="ctr"/>
            <a:r>
              <a:rPr kumimoji="1" lang="ja-JP" altLang="en-US" sz="5400" b="0" dirty="0" smtClean="0">
                <a:solidFill>
                  <a:srgbClr val="FFC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国際環境保全学研究分野</a:t>
            </a:r>
            <a:endParaRPr kumimoji="1" lang="ja-JP" altLang="en-US" sz="5400" b="0" dirty="0">
              <a:solidFill>
                <a:srgbClr val="FFC000"/>
              </a:solidFill>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0" y="3725449"/>
            <a:ext cx="9144000" cy="584775"/>
          </a:xfrm>
          <a:prstGeom prst="rect">
            <a:avLst/>
          </a:prstGeom>
          <a:noFill/>
        </p:spPr>
        <p:txBody>
          <a:bodyPr wrap="square" rtlCol="0">
            <a:spAutoFit/>
          </a:bodyPr>
          <a:lstStyle/>
          <a:p>
            <a:pPr algn="ctr"/>
            <a:r>
              <a:rPr kumimoji="1" lang="ja-JP" altLang="en-US" sz="3200" b="1" dirty="0" smtClean="0">
                <a:latin typeface="HGS教科書体" panose="02020600000000000000" pitchFamily="18" charset="-128"/>
                <a:ea typeface="HGS教科書体" panose="02020600000000000000" pitchFamily="18" charset="-128"/>
              </a:rPr>
              <a:t>保世院　座狩屋（ホセイン　ザカリア）</a:t>
            </a:r>
            <a:endParaRPr kumimoji="1" lang="ja-JP" altLang="en-US" sz="3200" b="1" dirty="0">
              <a:latin typeface="HGS教科書体" panose="02020600000000000000" pitchFamily="18" charset="-128"/>
              <a:ea typeface="HGS教科書体" panose="02020600000000000000" pitchFamily="18" charset="-128"/>
            </a:endParaRPr>
          </a:p>
        </p:txBody>
      </p:sp>
      <p:sp>
        <p:nvSpPr>
          <p:cNvPr id="3" name="正方形/長方形 2"/>
          <p:cNvSpPr/>
          <p:nvPr/>
        </p:nvSpPr>
        <p:spPr>
          <a:xfrm>
            <a:off x="0" y="4797152"/>
            <a:ext cx="9144000" cy="707886"/>
          </a:xfrm>
          <a:prstGeom prst="rect">
            <a:avLst/>
          </a:prstGeom>
        </p:spPr>
        <p:txBody>
          <a:bodyPr wrap="square">
            <a:spAutoFit/>
          </a:bodyPr>
          <a:lstStyle/>
          <a:p>
            <a:pPr algn="ctr"/>
            <a:r>
              <a:rPr lang="en-US" sz="4000" dirty="0">
                <a:solidFill>
                  <a:srgbClr val="FFFF00"/>
                </a:solidFill>
              </a:rPr>
              <a:t>http://www.koku.bio.mie-u.ac.jp</a:t>
            </a:r>
            <a:r>
              <a:rPr lang="en-US" sz="4000" dirty="0" smtClean="0">
                <a:solidFill>
                  <a:srgbClr val="FFFF00"/>
                </a:solidFill>
              </a:rPr>
              <a:t>/ </a:t>
            </a:r>
            <a:endParaRPr lang="en-US" sz="4000" dirty="0">
              <a:solidFill>
                <a:srgbClr val="FFFF00"/>
              </a:solidFill>
            </a:endParaRPr>
          </a:p>
        </p:txBody>
      </p:sp>
      <p:sp>
        <p:nvSpPr>
          <p:cNvPr id="7" name="正方形/長方形 6"/>
          <p:cNvSpPr/>
          <p:nvPr/>
        </p:nvSpPr>
        <p:spPr>
          <a:xfrm>
            <a:off x="0" y="2628490"/>
            <a:ext cx="9144000" cy="461665"/>
          </a:xfrm>
          <a:prstGeom prst="rect">
            <a:avLst/>
          </a:prstGeom>
        </p:spPr>
        <p:txBody>
          <a:bodyPr wrap="square">
            <a:spAutoFit/>
          </a:bodyPr>
          <a:lstStyle/>
          <a:p>
            <a:pPr algn="ctr"/>
            <a:r>
              <a:rPr lang="en-US" sz="2400" b="1" dirty="0"/>
              <a:t>International Environment Conservation Laboratory </a:t>
            </a:r>
          </a:p>
        </p:txBody>
      </p:sp>
      <p:pic>
        <p:nvPicPr>
          <p:cNvPr id="6" name="Picture 1099" descr="D:\Zakaria98\photos\guests\jp-flag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097" y="-21776"/>
            <a:ext cx="1995319" cy="1362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98" descr="D:\Zakaria98\photos\guests\bd-flag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92004" y="0"/>
            <a:ext cx="1851996" cy="1340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60"/>
          <p:cNvGraphicFramePr>
            <a:graphicFrameLocks noGrp="1"/>
          </p:cNvGraphicFramePr>
          <p:nvPr>
            <p:extLst>
              <p:ext uri="{D42A27DB-BD31-4B8C-83A1-F6EECF244321}">
                <p14:modId xmlns:p14="http://schemas.microsoft.com/office/powerpoint/2010/main" val="2695693770"/>
              </p:ext>
            </p:extLst>
          </p:nvPr>
        </p:nvGraphicFramePr>
        <p:xfrm>
          <a:off x="971600" y="1916830"/>
          <a:ext cx="7056785" cy="3168354"/>
        </p:xfrm>
        <a:graphic>
          <a:graphicData uri="http://schemas.openxmlformats.org/drawingml/2006/table">
            <a:tbl>
              <a:tblPr/>
              <a:tblGrid>
                <a:gridCol w="4608512"/>
                <a:gridCol w="2448273"/>
              </a:tblGrid>
              <a:tr h="546268">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place</a:t>
                      </a:r>
                    </a:p>
                  </a:txBody>
                  <a:tcPr anchor="ctr" horzOverflow="overflow">
                    <a:lnL cap="flat">
                      <a:noFill/>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US</a:t>
                      </a:r>
                      <a:r>
                        <a:rPr kumimoji="1" lang="ja-JP" altLang="en-US"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a:t>
                      </a:r>
                    </a:p>
                  </a:txBody>
                  <a:tcPr anchor="ctr" horzOverflow="overflow">
                    <a:lnL w="12700" cap="flat" cmpd="sng" algn="ctr">
                      <a:solidFill>
                        <a:srgbClr val="000000"/>
                      </a:solidFill>
                      <a:prstDash val="solid"/>
                      <a:round/>
                      <a:headEnd type="none" w="med" len="med"/>
                      <a:tailEnd type="none" w="med" len="med"/>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r>
              <a:tr h="983282">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Japan</a:t>
                      </a:r>
                    </a:p>
                  </a:txBody>
                  <a:tcPr anchor="ct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３１９７６４７０</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p>
                  </a:txBody>
                  <a:tcPr anchor="ct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6268">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Mie prefecture</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２０３８６５８</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6268">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Tsu City</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１５１４１１</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6268">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Tsu</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City (</a:t>
                      </a: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Mactra</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chinensis</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marL="0" algn="l" rtl="0" eaLnBrk="1" latinLnBrk="0" hangingPunct="1">
                        <a:defRPr kumimoji="1" kern="1200">
                          <a:solidFill>
                            <a:schemeClr val="tx1"/>
                          </a:solidFill>
                          <a:latin typeface="Arial"/>
                          <a:ea typeface="ＭＳ Ｐゴシック"/>
                        </a:defRPr>
                      </a:lvl1pPr>
                      <a:lvl2pPr marL="457200" algn="l" rtl="0" eaLnBrk="1" latinLnBrk="0" hangingPunct="1">
                        <a:defRPr kumimoji="1" kern="1200">
                          <a:solidFill>
                            <a:schemeClr val="tx1"/>
                          </a:solidFill>
                          <a:latin typeface="Arial"/>
                          <a:ea typeface="ＭＳ Ｐゴシック"/>
                        </a:defRPr>
                      </a:lvl2pPr>
                      <a:lvl3pPr marL="914400" algn="l" rtl="0" eaLnBrk="1" latinLnBrk="0" hangingPunct="1">
                        <a:defRPr kumimoji="1" kern="1200">
                          <a:solidFill>
                            <a:schemeClr val="tx1"/>
                          </a:solidFill>
                          <a:latin typeface="Arial"/>
                          <a:ea typeface="ＭＳ Ｐゴシック"/>
                        </a:defRPr>
                      </a:lvl3pPr>
                      <a:lvl4pPr marL="1371600" algn="l" rtl="0" eaLnBrk="1" latinLnBrk="0" hangingPunct="1">
                        <a:defRPr kumimoji="1" kern="1200">
                          <a:solidFill>
                            <a:schemeClr val="tx1"/>
                          </a:solidFill>
                          <a:latin typeface="Arial"/>
                          <a:ea typeface="ＭＳ Ｐゴシック"/>
                        </a:defRPr>
                      </a:lvl4pPr>
                      <a:lvl5pPr marL="1828800" algn="l" rtl="0" eaLnBrk="1" latinLnBrk="0" hangingPunct="1">
                        <a:defRPr kumimoji="1" kern="1200">
                          <a:solidFill>
                            <a:schemeClr val="tx1"/>
                          </a:solidFill>
                          <a:latin typeface="Arial"/>
                          <a:ea typeface="ＭＳ Ｐゴシック"/>
                        </a:defRPr>
                      </a:lvl5pPr>
                      <a:lvl6pPr marL="2286000" algn="l" rtl="0" eaLnBrk="1" latinLnBrk="0" hangingPunct="1">
                        <a:defRPr kumimoji="1" kern="1200">
                          <a:solidFill>
                            <a:schemeClr val="tx1"/>
                          </a:solidFill>
                          <a:latin typeface="Arial"/>
                          <a:ea typeface="ＭＳ Ｐゴシック"/>
                        </a:defRPr>
                      </a:lvl6pPr>
                      <a:lvl7pPr marL="2743200" algn="l" rtl="0" eaLnBrk="1" latinLnBrk="0" hangingPunct="1">
                        <a:defRPr kumimoji="1" kern="1200">
                          <a:solidFill>
                            <a:schemeClr val="tx1"/>
                          </a:solidFill>
                          <a:latin typeface="Arial"/>
                          <a:ea typeface="ＭＳ Ｐゴシック"/>
                        </a:defRPr>
                      </a:lvl7pPr>
                      <a:lvl8pPr marL="3200400" algn="l" rtl="0" eaLnBrk="1" latinLnBrk="0" hangingPunct="1">
                        <a:defRPr kumimoji="1" kern="1200">
                          <a:solidFill>
                            <a:schemeClr val="tx1"/>
                          </a:solidFill>
                          <a:latin typeface="Arial"/>
                          <a:ea typeface="ＭＳ Ｐゴシック"/>
                        </a:defRPr>
                      </a:lvl8pPr>
                      <a:lvl9pPr marL="3657600" algn="l" rtl="0" eaLnBrk="1" latinLnBrk="0" hangingPunct="1">
                        <a:defRPr kumimoji="1" kern="1200">
                          <a:solidFill>
                            <a:schemeClr val="tx1"/>
                          </a:solidFill>
                          <a:latin typeface="Arial"/>
                          <a:ea typeface="ＭＳ Ｐゴシック"/>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８６１８８</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
        <p:nvSpPr>
          <p:cNvPr id="2" name="正方形/長方形 1"/>
          <p:cNvSpPr/>
          <p:nvPr/>
        </p:nvSpPr>
        <p:spPr>
          <a:xfrm>
            <a:off x="971600" y="692696"/>
            <a:ext cx="7200800" cy="646331"/>
          </a:xfrm>
          <a:prstGeom prst="rect">
            <a:avLst/>
          </a:prstGeom>
        </p:spPr>
        <p:txBody>
          <a:bodyPr wrap="square">
            <a:spAutoFit/>
          </a:bodyPr>
          <a:lstStyle/>
          <a:p>
            <a:pPr lvl="0" fontAlgn="base">
              <a:spcBef>
                <a:spcPct val="50000"/>
              </a:spcBef>
              <a:spcAft>
                <a:spcPct val="0"/>
              </a:spcAft>
            </a:pPr>
            <a:r>
              <a:rPr lang="en-US" altLang="ja-JP" sz="3600" b="1" u="sng" dirty="0" smtClean="0">
                <a:latin typeface="HGP創英角ﾎﾟｯﾌﾟ体" panose="040B0A00000000000000" pitchFamily="82" charset="-128"/>
                <a:ea typeface="HGP創英角ﾎﾟｯﾌﾟ体" panose="040B0A00000000000000" pitchFamily="82" charset="-128"/>
              </a:rPr>
              <a:t>Cost </a:t>
            </a:r>
            <a:r>
              <a:rPr lang="en-US" altLang="ja-JP" sz="3600" b="1" u="sng" dirty="0">
                <a:latin typeface="HGP創英角ﾎﾟｯﾌﾟ体" panose="040B0A00000000000000" pitchFamily="82" charset="-128"/>
                <a:ea typeface="HGP創英角ﾎﾟｯﾌﾟ体" panose="040B0A00000000000000" pitchFamily="82" charset="-128"/>
              </a:rPr>
              <a:t>required to dispose shells</a:t>
            </a:r>
          </a:p>
        </p:txBody>
      </p:sp>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10</a:t>
            </a:fld>
            <a:endParaRPr kumimoji="1" lang="ja-JP" altLang="en-US"/>
          </a:p>
        </p:txBody>
      </p:sp>
    </p:spTree>
    <p:extLst>
      <p:ext uri="{BB962C8B-B14F-4D97-AF65-F5344CB8AC3E}">
        <p14:creationId xmlns:p14="http://schemas.microsoft.com/office/powerpoint/2010/main" val="54604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7"/>
          <p:cNvSpPr>
            <a:spLocks noGrp="1"/>
          </p:cNvSpPr>
          <p:nvPr>
            <p:ph type="sldNum" sz="quarter" idx="12"/>
          </p:nvPr>
        </p:nvSpPr>
        <p:spPr/>
        <p:txBody>
          <a:bodyPr/>
          <a:lstStyle/>
          <a:p>
            <a:fld id="{89CF23B5-7BF7-410B-AECC-5B1C89E9E4B8}" type="slidenum">
              <a:rPr lang="en-US" altLang="ja-JP">
                <a:solidFill>
                  <a:srgbClr val="D4D2D0">
                    <a:shade val="50000"/>
                  </a:srgbClr>
                </a:solidFill>
              </a:rPr>
              <a:pPr/>
              <a:t>11</a:t>
            </a:fld>
            <a:endParaRPr lang="en-US" altLang="ja-JP">
              <a:solidFill>
                <a:srgbClr val="D4D2D0">
                  <a:shade val="50000"/>
                </a:srgbClr>
              </a:solidFill>
            </a:endParaRPr>
          </a:p>
        </p:txBody>
      </p:sp>
      <p:sp>
        <p:nvSpPr>
          <p:cNvPr id="173058" name="Rectangle 2"/>
          <p:cNvSpPr>
            <a:spLocks noGrp="1" noChangeArrowheads="1"/>
          </p:cNvSpPr>
          <p:nvPr>
            <p:ph type="title"/>
          </p:nvPr>
        </p:nvSpPr>
        <p:spPr>
          <a:xfrm>
            <a:off x="457200" y="533400"/>
            <a:ext cx="8229600" cy="796925"/>
          </a:xfrm>
        </p:spPr>
        <p:txBody>
          <a:bodyPr/>
          <a:lstStyle/>
          <a:p>
            <a:pPr algn="ctr"/>
            <a:r>
              <a:rPr lang="ja-JP" altLang="en-US" sz="4000" dirty="0">
                <a:ea typeface="HGPSoeiKakupoptai" panose="040B0A00000000000000" pitchFamily="82" charset="-128"/>
              </a:rPr>
              <a:t>建設や個体廃棄物</a:t>
            </a:r>
          </a:p>
        </p:txBody>
      </p:sp>
      <p:pic>
        <p:nvPicPr>
          <p:cNvPr id="173059" name="Picture 3" descr="Pictu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1844675"/>
            <a:ext cx="4327525" cy="188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60" name="Picture 4" descr="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79388" y="1773238"/>
            <a:ext cx="1703387" cy="2376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61" name="Text Box 5"/>
          <p:cNvSpPr txBox="1">
            <a:spLocks noChangeArrowheads="1"/>
          </p:cNvSpPr>
          <p:nvPr/>
        </p:nvSpPr>
        <p:spPr bwMode="auto">
          <a:xfrm>
            <a:off x="179388" y="4149725"/>
            <a:ext cx="388778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a:solidFill>
                  <a:prstClr val="white"/>
                </a:solidFill>
                <a:ea typeface="ＭＳ Ｐゴシック" panose="020B0600070205080204" pitchFamily="34" charset="-128"/>
              </a:rPr>
              <a:t>The disposal of solid wastes and recycled materials has become a major problem. Proper use of these solid wastes and recycled materials may lead not only to quality embankments at considerable savings, but also to solutions for environmental problems. </a:t>
            </a:r>
          </a:p>
        </p:txBody>
      </p:sp>
      <p:pic>
        <p:nvPicPr>
          <p:cNvPr id="173062" name="Picture 6" descr="Picture"/>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500563" y="2852738"/>
            <a:ext cx="4464050" cy="304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64" name="Text Box 8"/>
          <p:cNvSpPr txBox="1">
            <a:spLocks noChangeArrowheads="1"/>
          </p:cNvSpPr>
          <p:nvPr/>
        </p:nvSpPr>
        <p:spPr bwMode="auto">
          <a:xfrm>
            <a:off x="4643438" y="2060575"/>
            <a:ext cx="42481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a:solidFill>
                  <a:prstClr val="white"/>
                </a:solidFill>
                <a:ea typeface="ＭＳ Ｐゴシック" panose="020B0600070205080204" pitchFamily="34" charset="-128"/>
              </a:rPr>
              <a:t>Dumping rubbish to fill up low-lying land along the flood protection embankment, causing serious air, land and water pollution in the area. </a:t>
            </a:r>
          </a:p>
        </p:txBody>
      </p:sp>
    </p:spTree>
    <p:extLst>
      <p:ext uri="{BB962C8B-B14F-4D97-AF65-F5344CB8AC3E}">
        <p14:creationId xmlns:p14="http://schemas.microsoft.com/office/powerpoint/2010/main" val="930499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12</a:t>
            </a:fld>
            <a:endParaRPr kumimoji="1" lang="ja-JP" altLang="en-US"/>
          </a:p>
        </p:txBody>
      </p:sp>
      <p:pic>
        <p:nvPicPr>
          <p:cNvPr id="3" name="図 2"/>
          <p:cNvPicPr>
            <a:picLocks noChangeAspect="1"/>
          </p:cNvPicPr>
          <p:nvPr/>
        </p:nvPicPr>
        <p:blipFill>
          <a:blip r:embed="rId2"/>
          <a:stretch>
            <a:fillRect/>
          </a:stretch>
        </p:blipFill>
        <p:spPr>
          <a:xfrm>
            <a:off x="827584" y="548680"/>
            <a:ext cx="7431668" cy="5724640"/>
          </a:xfrm>
          <a:prstGeom prst="rect">
            <a:avLst/>
          </a:prstGeom>
        </p:spPr>
      </p:pic>
    </p:spTree>
    <p:extLst>
      <p:ext uri="{BB962C8B-B14F-4D97-AF65-F5344CB8AC3E}">
        <p14:creationId xmlns:p14="http://schemas.microsoft.com/office/powerpoint/2010/main" val="3916670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rotWithShape="1">
          <a:blip r:embed="rId3"/>
          <a:srcRect l="23399" t="30633" r="26213" b="1980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13</a:t>
            </a:fld>
            <a:endParaRPr kumimoji="1" lang="ja-JP" altLang="en-US"/>
          </a:p>
        </p:txBody>
      </p:sp>
    </p:spTree>
    <p:extLst>
      <p:ext uri="{BB962C8B-B14F-4D97-AF65-F5344CB8AC3E}">
        <p14:creationId xmlns:p14="http://schemas.microsoft.com/office/powerpoint/2010/main" val="1427687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2753554" y="185217"/>
            <a:ext cx="3707924" cy="2912103"/>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t="31756" b="16442"/>
          <a:stretch/>
        </p:blipFill>
        <p:spPr>
          <a:xfrm>
            <a:off x="611560" y="3429000"/>
            <a:ext cx="7991913" cy="2993064"/>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14</a:t>
            </a:fld>
            <a:endParaRPr kumimoji="1" lang="ja-JP" altLang="en-US"/>
          </a:p>
        </p:txBody>
      </p:sp>
    </p:spTree>
    <p:extLst>
      <p:ext uri="{BB962C8B-B14F-4D97-AF65-F5344CB8AC3E}">
        <p14:creationId xmlns:p14="http://schemas.microsoft.com/office/powerpoint/2010/main" val="275737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srcRect l="17012" t="6036" r="16023" b="20749"/>
          <a:stretch/>
        </p:blipFill>
        <p:spPr>
          <a:xfrm>
            <a:off x="2602936" y="116632"/>
            <a:ext cx="3888431" cy="3055608"/>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15</a:t>
            </a:fld>
            <a:endParaRPr kumimoji="1" lang="ja-JP" altLang="en-US">
              <a:solidFill>
                <a:srgbClr val="D4D2D0">
                  <a:shade val="50000"/>
                </a:srgbClr>
              </a:solidFill>
            </a:endParaRPr>
          </a:p>
        </p:txBody>
      </p:sp>
      <p:pic>
        <p:nvPicPr>
          <p:cNvPr id="11" name="Picture 3" descr="testedspecimen2"/>
          <p:cNvPicPr>
            <a:picLocks noGrp="1" noChangeAspect="1" noChangeArrowheads="1"/>
          </p:cNvPicPr>
          <p:nvPr>
            <p:ph sz="half" idx="1"/>
          </p:nvPr>
        </p:nvPicPr>
        <p:blipFill rotWithShape="1">
          <a:blip r:embed="rId3">
            <a:lum bright="24000"/>
            <a:extLst>
              <a:ext uri="{28A0092B-C50C-407E-A947-70E740481C1C}">
                <a14:useLocalDpi xmlns:a14="http://schemas.microsoft.com/office/drawing/2010/main" val="0"/>
              </a:ext>
            </a:extLst>
          </a:blip>
          <a:srcRect t="4762"/>
          <a:stretch/>
        </p:blipFill>
        <p:spPr>
          <a:xfrm>
            <a:off x="395536" y="3429000"/>
            <a:ext cx="8303232" cy="2993064"/>
          </a:xfrm>
          <a:noFill/>
        </p:spPr>
      </p:pic>
    </p:spTree>
    <p:extLst>
      <p:ext uri="{BB962C8B-B14F-4D97-AF65-F5344CB8AC3E}">
        <p14:creationId xmlns:p14="http://schemas.microsoft.com/office/powerpoint/2010/main" val="2284555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16</a:t>
            </a:fld>
            <a:endParaRPr kumimoji="1" lang="ja-JP" altLang="en-US">
              <a:solidFill>
                <a:srgbClr val="D4D2D0">
                  <a:shade val="50000"/>
                </a:srgbClr>
              </a:solidFill>
            </a:endParaRPr>
          </a:p>
        </p:txBody>
      </p:sp>
      <p:pic>
        <p:nvPicPr>
          <p:cNvPr id="12" name="Picture 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7921"/>
            <a:ext cx="3672408" cy="633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20637" r="6374" b="13086"/>
          <a:stretch/>
        </p:blipFill>
        <p:spPr>
          <a:xfrm>
            <a:off x="4211960" y="1196752"/>
            <a:ext cx="4837663" cy="4320480"/>
          </a:xfrm>
          <a:prstGeom prst="rect">
            <a:avLst/>
          </a:prstGeom>
        </p:spPr>
      </p:pic>
    </p:spTree>
    <p:extLst>
      <p:ext uri="{BB962C8B-B14F-4D97-AF65-F5344CB8AC3E}">
        <p14:creationId xmlns:p14="http://schemas.microsoft.com/office/powerpoint/2010/main" val="1900691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8" name="正方形/長方形 7"/>
          <p:cNvSpPr/>
          <p:nvPr/>
        </p:nvSpPr>
        <p:spPr>
          <a:xfrm>
            <a:off x="5298856" y="798157"/>
            <a:ext cx="3845144" cy="1200329"/>
          </a:xfrm>
          <a:prstGeom prst="rect">
            <a:avLst/>
          </a:prstGeom>
        </p:spPr>
        <p:txBody>
          <a:bodyPr wrap="square">
            <a:spAutoFit/>
          </a:bodyPr>
          <a:lstStyle/>
          <a:p>
            <a:pPr algn="ctr"/>
            <a:r>
              <a:rPr lang="en-US" altLang="ja-JP" sz="3600" dirty="0" smtClean="0">
                <a:solidFill>
                  <a:prstClr val="white"/>
                </a:solidFill>
                <a:latin typeface="HGPSoeiKakupoptai" panose="040B0A00000000000000" pitchFamily="82" charset="-128"/>
                <a:ea typeface="HGPSoeiKakupoptai" panose="040B0A00000000000000" pitchFamily="82" charset="-128"/>
              </a:rPr>
              <a:t>Durability tests in </a:t>
            </a:r>
            <a:r>
              <a:rPr lang="en-US" altLang="ja-JP" sz="3600" dirty="0">
                <a:solidFill>
                  <a:prstClr val="white"/>
                </a:solidFill>
                <a:latin typeface="HGPSoeiKakupoptai" panose="040B0A00000000000000" pitchFamily="82" charset="-128"/>
                <a:ea typeface="HGPSoeiKakupoptai" panose="040B0A00000000000000" pitchFamily="82" charset="-128"/>
              </a:rPr>
              <a:t>the sea</a:t>
            </a: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10906"/>
            <a:ext cx="4759304" cy="3569478"/>
          </a:xfrm>
          <a:prstGeom prst="rect">
            <a:avLst/>
          </a:prstGeom>
        </p:spPr>
      </p:pic>
      <p:pic>
        <p:nvPicPr>
          <p:cNvPr id="2" name="図 1"/>
          <p:cNvPicPr>
            <a:picLocks noChangeAspect="1"/>
          </p:cNvPicPr>
          <p:nvPr/>
        </p:nvPicPr>
        <p:blipFill rotWithShape="1">
          <a:blip r:embed="rId4">
            <a:duotone>
              <a:prstClr val="black"/>
              <a:schemeClr val="accent1">
                <a:tint val="45000"/>
                <a:satMod val="400000"/>
              </a:schemeClr>
            </a:duotone>
          </a:blip>
          <a:srcRect l="8196" t="13309" r="17213" b="17338"/>
          <a:stretch/>
        </p:blipFill>
        <p:spPr>
          <a:xfrm>
            <a:off x="2819204" y="2176727"/>
            <a:ext cx="1224136" cy="864096"/>
          </a:xfrm>
          <a:prstGeom prst="rect">
            <a:avLst/>
          </a:prstGeom>
          <a:effectLst>
            <a:glow>
              <a:schemeClr val="bg2">
                <a:alpha val="56000"/>
              </a:schemeClr>
            </a:glow>
            <a:softEdge rad="177800"/>
          </a:effectLst>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17</a:t>
            </a:fld>
            <a:endParaRPr kumimoji="1" lang="ja-JP" altLang="en-US"/>
          </a:p>
        </p:txBody>
      </p:sp>
      <p:graphicFrame>
        <p:nvGraphicFramePr>
          <p:cNvPr id="7" name="Object 9"/>
          <p:cNvGraphicFramePr>
            <a:graphicFrameLocks noChangeAspect="1"/>
          </p:cNvGraphicFramePr>
          <p:nvPr>
            <p:extLst>
              <p:ext uri="{D42A27DB-BD31-4B8C-83A1-F6EECF244321}">
                <p14:modId xmlns:p14="http://schemas.microsoft.com/office/powerpoint/2010/main" val="2870353935"/>
              </p:ext>
            </p:extLst>
          </p:nvPr>
        </p:nvGraphicFramePr>
        <p:xfrm>
          <a:off x="3635896" y="3055084"/>
          <a:ext cx="5244930" cy="3182227"/>
        </p:xfrm>
        <a:graphic>
          <a:graphicData uri="http://schemas.openxmlformats.org/presentationml/2006/ole">
            <mc:AlternateContent xmlns:mc="http://schemas.openxmlformats.org/markup-compatibility/2006">
              <mc:Choice xmlns:v="urn:schemas-microsoft-com:vml" Requires="v">
                <p:oleObj spid="_x0000_s46188" name="グラフ" r:id="rId5" imgW="5467502" imgH="3429000" progId="Excel.Chart.8">
                  <p:embed/>
                </p:oleObj>
              </mc:Choice>
              <mc:Fallback>
                <p:oleObj name="グラフ" r:id="rId5" imgW="5467502" imgH="34290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3055084"/>
                        <a:ext cx="5244930" cy="31822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70433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8" name="正方形/長方形 7"/>
          <p:cNvSpPr/>
          <p:nvPr/>
        </p:nvSpPr>
        <p:spPr>
          <a:xfrm>
            <a:off x="0" y="620688"/>
            <a:ext cx="9144000" cy="707886"/>
          </a:xfrm>
          <a:prstGeom prst="rect">
            <a:avLst/>
          </a:prstGeom>
        </p:spPr>
        <p:txBody>
          <a:bodyPr wrap="square">
            <a:spAutoFit/>
          </a:bodyPr>
          <a:lstStyle/>
          <a:p>
            <a:pPr algn="ctr"/>
            <a:r>
              <a:rPr lang="en-US" altLang="ja-JP" sz="4000" dirty="0" smtClean="0">
                <a:solidFill>
                  <a:prstClr val="white"/>
                </a:solidFill>
                <a:latin typeface="HGPSoeiKakupoptai" panose="040B0A00000000000000" pitchFamily="82" charset="-128"/>
                <a:ea typeface="HGPSoeiKakupoptai" panose="040B0A00000000000000" pitchFamily="82" charset="-128"/>
              </a:rPr>
              <a:t>Absorption test</a:t>
            </a:r>
            <a:endParaRPr lang="en-US" altLang="ja-JP" sz="4000" dirty="0">
              <a:solidFill>
                <a:prstClr val="white"/>
              </a:solidFill>
              <a:latin typeface="HGPSoeiKakupoptai" panose="040B0A00000000000000" pitchFamily="82" charset="-128"/>
              <a:ea typeface="HGPSoeiKakupoptai" panose="040B0A00000000000000" pitchFamily="82" charset="-128"/>
            </a:endParaRPr>
          </a:p>
        </p:txBody>
      </p:sp>
      <p:pic>
        <p:nvPicPr>
          <p:cNvPr id="11" name="図 10"/>
          <p:cNvPicPr>
            <a:picLocks noChangeAspect="1"/>
          </p:cNvPicPr>
          <p:nvPr/>
        </p:nvPicPr>
        <p:blipFill>
          <a:blip r:embed="rId2"/>
          <a:stretch>
            <a:fillRect/>
          </a:stretch>
        </p:blipFill>
        <p:spPr>
          <a:xfrm>
            <a:off x="251520" y="1988840"/>
            <a:ext cx="8631361" cy="3240360"/>
          </a:xfrm>
          <a:prstGeom prst="rect">
            <a:avLst/>
          </a:prstGeom>
          <a:solidFill>
            <a:schemeClr val="tx1"/>
          </a:solidFill>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18</a:t>
            </a:fld>
            <a:endParaRPr kumimoji="1" lang="ja-JP" altLang="en-US">
              <a:solidFill>
                <a:srgbClr val="D4D2D0">
                  <a:shade val="50000"/>
                </a:srgbClr>
              </a:solidFill>
            </a:endParaRPr>
          </a:p>
        </p:txBody>
      </p:sp>
    </p:spTree>
    <p:extLst>
      <p:ext uri="{BB962C8B-B14F-4D97-AF65-F5344CB8AC3E}">
        <p14:creationId xmlns:p14="http://schemas.microsoft.com/office/powerpoint/2010/main" val="3551993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r="62728" b="19401"/>
          <a:stretch/>
        </p:blipFill>
        <p:spPr>
          <a:xfrm>
            <a:off x="13590" y="0"/>
            <a:ext cx="9130410" cy="6885184"/>
          </a:xfrm>
          <a:prstGeom prst="rect">
            <a:avLst/>
          </a:prstGeom>
          <a:solidFill>
            <a:srgbClr val="7030A0"/>
          </a:solidFill>
        </p:spPr>
      </p:pic>
      <p:sp>
        <p:nvSpPr>
          <p:cNvPr id="2" name="テキスト ボックス 1"/>
          <p:cNvSpPr txBox="1"/>
          <p:nvPr/>
        </p:nvSpPr>
        <p:spPr>
          <a:xfrm>
            <a:off x="-5380" y="6549950"/>
            <a:ext cx="9144000" cy="369332"/>
          </a:xfrm>
          <a:prstGeom prst="rect">
            <a:avLst/>
          </a:prstGeom>
          <a:solidFill>
            <a:schemeClr val="tx1"/>
          </a:solidFill>
        </p:spPr>
        <p:txBody>
          <a:bodyPr wrap="square" rtlCol="0">
            <a:spAutoFit/>
          </a:bodyPr>
          <a:lstStyle/>
          <a:p>
            <a:pPr algn="ctr"/>
            <a:r>
              <a:rPr lang="en-US" altLang="ja-JP" dirty="0" smtClean="0">
                <a:solidFill>
                  <a:schemeClr val="bg1"/>
                </a:solidFill>
              </a:rPr>
              <a:t>Biomass</a:t>
            </a:r>
            <a:r>
              <a:rPr lang="ja-JP" altLang="en-US" dirty="0" smtClean="0">
                <a:solidFill>
                  <a:schemeClr val="bg1"/>
                </a:solidFill>
              </a:rPr>
              <a:t> </a:t>
            </a:r>
            <a:r>
              <a:rPr lang="en-US" altLang="ja-JP" dirty="0" smtClean="0">
                <a:solidFill>
                  <a:schemeClr val="bg1"/>
                </a:solidFill>
              </a:rPr>
              <a:t>(O</a:t>
            </a:r>
            <a:r>
              <a:rPr lang="en-US" dirty="0" smtClean="0">
                <a:solidFill>
                  <a:schemeClr val="bg1"/>
                </a:solidFill>
              </a:rPr>
              <a:t>il palm wastes) 4500</a:t>
            </a:r>
            <a:r>
              <a:rPr lang="ja-JP" altLang="en-US" dirty="0" smtClean="0">
                <a:solidFill>
                  <a:schemeClr val="bg1"/>
                </a:solidFill>
              </a:rPr>
              <a:t>万</a:t>
            </a:r>
            <a:r>
              <a:rPr lang="en-US" dirty="0" smtClean="0">
                <a:solidFill>
                  <a:schemeClr val="bg1"/>
                </a:solidFill>
              </a:rPr>
              <a:t>ton in south Asia and 1500</a:t>
            </a:r>
            <a:r>
              <a:rPr lang="ja-JP" altLang="en-US" dirty="0" smtClean="0">
                <a:solidFill>
                  <a:schemeClr val="bg1"/>
                </a:solidFill>
              </a:rPr>
              <a:t>万</a:t>
            </a:r>
            <a:r>
              <a:rPr lang="en-US" dirty="0" smtClean="0">
                <a:solidFill>
                  <a:schemeClr val="bg1"/>
                </a:solidFill>
              </a:rPr>
              <a:t>ton in Malaysia </a:t>
            </a:r>
            <a:endParaRPr lang="en-US" dirty="0">
              <a:solidFill>
                <a:schemeClr val="bg1"/>
              </a:solidFill>
            </a:endParaRPr>
          </a:p>
        </p:txBody>
      </p:sp>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19</a:t>
            </a:fld>
            <a:endParaRPr kumimoji="1" lang="ja-JP" altLang="en-US"/>
          </a:p>
        </p:txBody>
      </p:sp>
    </p:spTree>
    <p:extLst>
      <p:ext uri="{BB962C8B-B14F-4D97-AF65-F5344CB8AC3E}">
        <p14:creationId xmlns:p14="http://schemas.microsoft.com/office/powerpoint/2010/main" val="378260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0"/>
            <a:ext cx="6768752" cy="6858000"/>
          </a:xfrm>
          <a:prstGeom prst="rect">
            <a:avLst/>
          </a:prstGeom>
          <a:noFill/>
          <a:ln>
            <a:noFill/>
          </a:ln>
        </p:spPr>
      </p:pic>
      <p:sp>
        <p:nvSpPr>
          <p:cNvPr id="2" name="テキスト ボックス 1"/>
          <p:cNvSpPr txBox="1"/>
          <p:nvPr/>
        </p:nvSpPr>
        <p:spPr>
          <a:xfrm>
            <a:off x="3563889" y="2132856"/>
            <a:ext cx="648071" cy="369332"/>
          </a:xfrm>
          <a:prstGeom prst="rect">
            <a:avLst/>
          </a:prstGeom>
          <a:noFill/>
        </p:spPr>
        <p:txBody>
          <a:bodyPr wrap="square" rtlCol="0">
            <a:spAutoFit/>
          </a:bodyPr>
          <a:lstStyle/>
          <a:p>
            <a:r>
              <a:rPr lang="ja-JP" altLang="en-US" b="1" dirty="0">
                <a:solidFill>
                  <a:schemeClr val="bg1"/>
                </a:solidFill>
              </a:rPr>
              <a:t>設計</a:t>
            </a:r>
            <a:endParaRPr lang="en-US" b="1" dirty="0">
              <a:solidFill>
                <a:schemeClr val="bg1"/>
              </a:solidFill>
            </a:endParaRPr>
          </a:p>
        </p:txBody>
      </p:sp>
      <p:pic>
        <p:nvPicPr>
          <p:cNvPr id="3" name="図 2"/>
          <p:cNvPicPr>
            <a:picLocks noChangeAspect="1"/>
          </p:cNvPicPr>
          <p:nvPr/>
        </p:nvPicPr>
        <p:blipFill rotWithShape="1">
          <a:blip r:embed="rId3"/>
          <a:srcRect l="33200" t="33126" r="33201" b="33125"/>
          <a:stretch/>
        </p:blipFill>
        <p:spPr>
          <a:xfrm>
            <a:off x="4211960" y="1988840"/>
            <a:ext cx="612214" cy="612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テキスト ボックス 4"/>
          <p:cNvSpPr txBox="1"/>
          <p:nvPr/>
        </p:nvSpPr>
        <p:spPr>
          <a:xfrm>
            <a:off x="4860031" y="2132856"/>
            <a:ext cx="648071" cy="369332"/>
          </a:xfrm>
          <a:prstGeom prst="rect">
            <a:avLst/>
          </a:prstGeom>
          <a:noFill/>
        </p:spPr>
        <p:txBody>
          <a:bodyPr wrap="square" rtlCol="0">
            <a:spAutoFit/>
          </a:bodyPr>
          <a:lstStyle/>
          <a:p>
            <a:r>
              <a:rPr lang="ja-JP" altLang="en-US" b="1" dirty="0">
                <a:solidFill>
                  <a:schemeClr val="bg1"/>
                </a:solidFill>
              </a:rPr>
              <a:t>施工</a:t>
            </a:r>
            <a:endParaRPr lang="en-US" b="1" dirty="0">
              <a:solidFill>
                <a:schemeClr val="bg1"/>
              </a:solidFill>
            </a:endParaRPr>
          </a:p>
        </p:txBody>
      </p:sp>
      <p:sp>
        <p:nvSpPr>
          <p:cNvPr id="6" name="スライド番号プレースホルダー 5"/>
          <p:cNvSpPr>
            <a:spLocks noGrp="1"/>
          </p:cNvSpPr>
          <p:nvPr>
            <p:ph type="sldNum" sz="quarter" idx="12"/>
          </p:nvPr>
        </p:nvSpPr>
        <p:spPr/>
        <p:txBody>
          <a:bodyPr/>
          <a:lstStyle/>
          <a:p>
            <a:fld id="{5B263E4F-A3F7-49E3-9FA8-C6DB3638783D}" type="slidenum">
              <a:rPr kumimoji="1" lang="ja-JP" altLang="en-US" smtClean="0"/>
              <a:pPr/>
              <a:t>2</a:t>
            </a:fld>
            <a:endParaRPr kumimoji="1" lang="ja-JP" altLang="en-US"/>
          </a:p>
        </p:txBody>
      </p:sp>
    </p:spTree>
    <p:extLst>
      <p:ext uri="{BB962C8B-B14F-4D97-AF65-F5344CB8AC3E}">
        <p14:creationId xmlns:p14="http://schemas.microsoft.com/office/powerpoint/2010/main" val="367224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211959" y="2924944"/>
            <a:ext cx="4580313" cy="3497120"/>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20</a:t>
            </a:fld>
            <a:endParaRPr kumimoji="1" lang="ja-JP" altLang="en-US"/>
          </a:p>
        </p:txBody>
      </p:sp>
      <p:pic>
        <p:nvPicPr>
          <p:cNvPr id="6" name="図 5"/>
          <p:cNvPicPr>
            <a:picLocks noChangeAspect="1"/>
          </p:cNvPicPr>
          <p:nvPr/>
        </p:nvPicPr>
        <p:blipFill rotWithShape="1">
          <a:blip r:embed="rId4"/>
          <a:srcRect l="46598" t="8163" r="1950" b="8163"/>
          <a:stretch/>
        </p:blipFill>
        <p:spPr>
          <a:xfrm>
            <a:off x="539552" y="476672"/>
            <a:ext cx="4680521" cy="2952329"/>
          </a:xfrm>
          <a:prstGeom prst="rect">
            <a:avLst/>
          </a:prstGeom>
        </p:spPr>
      </p:pic>
    </p:spTree>
    <p:extLst>
      <p:ext uri="{BB962C8B-B14F-4D97-AF65-F5344CB8AC3E}">
        <p14:creationId xmlns:p14="http://schemas.microsoft.com/office/powerpoint/2010/main" val="4130169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21</a:t>
            </a:fld>
            <a:endParaRPr kumimoji="1" lang="ja-JP" altLang="en-US">
              <a:solidFill>
                <a:srgbClr val="D4D2D0">
                  <a:shade val="50000"/>
                </a:srgbClr>
              </a:solidFill>
            </a:endParaRPr>
          </a:p>
        </p:txBody>
      </p:sp>
      <p:pic>
        <p:nvPicPr>
          <p:cNvPr id="10" name="コンテンツ プレースホルダー 9"/>
          <p:cNvPicPr>
            <a:picLocks noGrp="1" noChangeAspect="1"/>
          </p:cNvPicPr>
          <p:nvPr>
            <p:ph sz="half" idx="2"/>
          </p:nvPr>
        </p:nvPicPr>
        <p:blipFill rotWithShape="1">
          <a:blip r:embed="rId3"/>
          <a:srcRect t="4110" r="1960"/>
          <a:stretch/>
        </p:blipFill>
        <p:spPr>
          <a:xfrm>
            <a:off x="1043607" y="836712"/>
            <a:ext cx="6984777" cy="5040560"/>
          </a:xfrm>
          <a:prstGeom prst="rect">
            <a:avLst/>
          </a:prstGeom>
          <a:solidFill>
            <a:schemeClr val="tx1"/>
          </a:solidFill>
        </p:spPr>
      </p:pic>
    </p:spTree>
    <p:extLst>
      <p:ext uri="{BB962C8B-B14F-4D97-AF65-F5344CB8AC3E}">
        <p14:creationId xmlns:p14="http://schemas.microsoft.com/office/powerpoint/2010/main" val="4011987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sz="half" idx="1"/>
          </p:nvPr>
        </p:nvPicPr>
        <p:blipFill>
          <a:blip r:embed="rId3"/>
          <a:stretch>
            <a:fillRect/>
          </a:stretch>
        </p:blipFill>
        <p:spPr>
          <a:xfrm>
            <a:off x="892697" y="692696"/>
            <a:ext cx="7606827" cy="5441336"/>
          </a:xfrm>
          <a:prstGeom prst="rect">
            <a:avLst/>
          </a:prstGeom>
          <a:solidFill>
            <a:schemeClr val="tx1"/>
          </a:solidFill>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22</a:t>
            </a:fld>
            <a:endParaRPr kumimoji="1" lang="ja-JP" altLang="en-US">
              <a:solidFill>
                <a:srgbClr val="D4D2D0">
                  <a:shade val="50000"/>
                </a:srgbClr>
              </a:solidFill>
            </a:endParaRPr>
          </a:p>
        </p:txBody>
      </p:sp>
    </p:spTree>
    <p:extLst>
      <p:ext uri="{BB962C8B-B14F-4D97-AF65-F5344CB8AC3E}">
        <p14:creationId xmlns:p14="http://schemas.microsoft.com/office/powerpoint/2010/main" val="1578062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SCF10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153" y="116632"/>
            <a:ext cx="5688632"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p:nvPr/>
        </p:nvPicPr>
        <p:blipFill>
          <a:blip r:embed="rId4" cstate="print"/>
          <a:srcRect/>
          <a:stretch>
            <a:fillRect/>
          </a:stretch>
        </p:blipFill>
        <p:spPr bwMode="auto">
          <a:xfrm>
            <a:off x="4640469" y="3775076"/>
            <a:ext cx="3603939" cy="2593762"/>
          </a:xfrm>
          <a:prstGeom prst="rect">
            <a:avLst/>
          </a:prstGeom>
          <a:solidFill>
            <a:schemeClr val="bg2"/>
          </a:solidFill>
          <a:ln w="9525">
            <a:solidFill>
              <a:schemeClr val="tx1"/>
            </a:solidFill>
            <a:miter lim="800000"/>
            <a:headEnd/>
            <a:tailEnd/>
          </a:ln>
        </p:spPr>
      </p:pic>
      <p:pic>
        <p:nvPicPr>
          <p:cNvPr id="2" name="図 1"/>
          <p:cNvPicPr>
            <a:picLocks noChangeAspect="1"/>
          </p:cNvPicPr>
          <p:nvPr/>
        </p:nvPicPr>
        <p:blipFill>
          <a:blip r:embed="rId5"/>
          <a:stretch>
            <a:fillRect/>
          </a:stretch>
        </p:blipFill>
        <p:spPr>
          <a:xfrm>
            <a:off x="755575" y="3761114"/>
            <a:ext cx="3528393" cy="2607724"/>
          </a:xfrm>
          <a:prstGeom prst="rect">
            <a:avLst/>
          </a:prstGeom>
        </p:spPr>
      </p:pic>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23</a:t>
            </a:fld>
            <a:endParaRPr kumimoji="1" lang="ja-JP" altLang="en-US"/>
          </a:p>
        </p:txBody>
      </p:sp>
    </p:spTree>
    <p:extLst>
      <p:ext uri="{BB962C8B-B14F-4D97-AF65-F5344CB8AC3E}">
        <p14:creationId xmlns:p14="http://schemas.microsoft.com/office/powerpoint/2010/main" val="877211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23015" y="3717032"/>
            <a:ext cx="7689998" cy="2088232"/>
          </a:xfrm>
          <a:prstGeom prst="rect">
            <a:avLst/>
          </a:prstGeom>
        </p:spPr>
      </p:pic>
      <p:pic>
        <p:nvPicPr>
          <p:cNvPr id="6" name="図 5"/>
          <p:cNvPicPr>
            <a:picLocks noChangeAspect="1"/>
          </p:cNvPicPr>
          <p:nvPr/>
        </p:nvPicPr>
        <p:blipFill>
          <a:blip r:embed="rId3"/>
          <a:stretch>
            <a:fillRect/>
          </a:stretch>
        </p:blipFill>
        <p:spPr>
          <a:xfrm>
            <a:off x="634780" y="836712"/>
            <a:ext cx="7678233" cy="1977999"/>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24</a:t>
            </a:fld>
            <a:endParaRPr kumimoji="1" lang="ja-JP" altLang="en-US"/>
          </a:p>
        </p:txBody>
      </p:sp>
    </p:spTree>
    <p:extLst>
      <p:ext uri="{BB962C8B-B14F-4D97-AF65-F5344CB8AC3E}">
        <p14:creationId xmlns:p14="http://schemas.microsoft.com/office/powerpoint/2010/main" val="1732697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7032" r="50796" b="70639"/>
          <a:stretch/>
        </p:blipFill>
        <p:spPr>
          <a:xfrm>
            <a:off x="4033940" y="3435423"/>
            <a:ext cx="1224136" cy="779242"/>
          </a:xfrm>
          <a:prstGeom prst="rect">
            <a:avLst/>
          </a:prstGeom>
        </p:spPr>
      </p:pic>
      <p:sp>
        <p:nvSpPr>
          <p:cNvPr id="3" name="テキスト ボックス 2"/>
          <p:cNvSpPr txBox="1"/>
          <p:nvPr/>
        </p:nvSpPr>
        <p:spPr>
          <a:xfrm>
            <a:off x="0" y="404664"/>
            <a:ext cx="9144000" cy="707886"/>
          </a:xfrm>
          <a:prstGeom prst="rect">
            <a:avLst/>
          </a:prstGeom>
          <a:noFill/>
        </p:spPr>
        <p:txBody>
          <a:bodyPr wrap="square" rtlCol="0">
            <a:spAutoFit/>
          </a:bodyPr>
          <a:lstStyle/>
          <a:p>
            <a:pPr algn="ctr"/>
            <a:r>
              <a:rPr lang="en-US" sz="4000" dirty="0" smtClean="0">
                <a:latin typeface="Britannic Bold" panose="020B0903060703020204" pitchFamily="34" charset="0"/>
              </a:rPr>
              <a:t>Analysis and Design</a:t>
            </a:r>
            <a:endParaRPr lang="en-US" sz="4000" dirty="0">
              <a:latin typeface="Britannic Bold" panose="020B0903060703020204" pitchFamily="34" charset="0"/>
            </a:endParaRPr>
          </a:p>
        </p:txBody>
      </p:sp>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25</a:t>
            </a:fld>
            <a:endParaRPr kumimoji="1" lang="ja-JP" altLang="en-US"/>
          </a:p>
        </p:txBody>
      </p:sp>
      <p:pic>
        <p:nvPicPr>
          <p:cNvPr id="55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40768"/>
            <a:ext cx="490054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rotWithShape="1">
          <a:blip r:embed="rId3"/>
          <a:srcRect t="46125" r="17172"/>
          <a:stretch/>
        </p:blipFill>
        <p:spPr>
          <a:xfrm>
            <a:off x="2996216" y="4509120"/>
            <a:ext cx="3151568" cy="1429816"/>
          </a:xfrm>
          <a:prstGeom prst="rect">
            <a:avLst/>
          </a:prstGeom>
        </p:spPr>
      </p:pic>
    </p:spTree>
    <p:extLst>
      <p:ext uri="{BB962C8B-B14F-4D97-AF65-F5344CB8AC3E}">
        <p14:creationId xmlns:p14="http://schemas.microsoft.com/office/powerpoint/2010/main" val="378422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87624" y="260648"/>
            <a:ext cx="6979702" cy="6408712"/>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26</a:t>
            </a:fld>
            <a:endParaRPr kumimoji="1" lang="ja-JP" altLang="en-US"/>
          </a:p>
        </p:txBody>
      </p:sp>
    </p:spTree>
    <p:extLst>
      <p:ext uri="{BB962C8B-B14F-4D97-AF65-F5344CB8AC3E}">
        <p14:creationId xmlns:p14="http://schemas.microsoft.com/office/powerpoint/2010/main" val="3639052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b="48449"/>
          <a:stretch/>
        </p:blipFill>
        <p:spPr>
          <a:xfrm>
            <a:off x="323528" y="1340768"/>
            <a:ext cx="8591872" cy="3734689"/>
          </a:xfrm>
          <a:prstGeom prst="rect">
            <a:avLst/>
          </a:prstGeom>
          <a:solidFill>
            <a:schemeClr val="tx1"/>
          </a:solidFill>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27</a:t>
            </a:fld>
            <a:endParaRPr kumimoji="1" lang="ja-JP" altLang="en-US"/>
          </a:p>
        </p:txBody>
      </p:sp>
    </p:spTree>
    <p:extLst>
      <p:ext uri="{BB962C8B-B14F-4D97-AF65-F5344CB8AC3E}">
        <p14:creationId xmlns:p14="http://schemas.microsoft.com/office/powerpoint/2010/main" val="961765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pPr/>
              <a:t>28</a:t>
            </a:fld>
            <a:endParaRPr kumimoji="1" lang="ja-JP" altLang="en-US"/>
          </a:p>
        </p:txBody>
      </p:sp>
      <p:pic>
        <p:nvPicPr>
          <p:cNvPr id="6" name="図 5"/>
          <p:cNvPicPr>
            <a:picLocks noChangeAspect="1"/>
          </p:cNvPicPr>
          <p:nvPr/>
        </p:nvPicPr>
        <p:blipFill>
          <a:blip r:embed="rId2"/>
          <a:stretch>
            <a:fillRect/>
          </a:stretch>
        </p:blipFill>
        <p:spPr>
          <a:xfrm>
            <a:off x="1475656" y="332656"/>
            <a:ext cx="5688633" cy="3683958"/>
          </a:xfrm>
          <a:prstGeom prst="rect">
            <a:avLst/>
          </a:prstGeom>
          <a:solidFill>
            <a:schemeClr val="tx1"/>
          </a:solidFill>
        </p:spPr>
      </p:pic>
      <p:pic>
        <p:nvPicPr>
          <p:cNvPr id="7" name="図 6"/>
          <p:cNvPicPr>
            <a:picLocks noChangeAspect="1"/>
          </p:cNvPicPr>
          <p:nvPr/>
        </p:nvPicPr>
        <p:blipFill rotWithShape="1">
          <a:blip r:embed="rId3"/>
          <a:srcRect r="81571"/>
          <a:stretch/>
        </p:blipFill>
        <p:spPr>
          <a:xfrm>
            <a:off x="1463674" y="4293096"/>
            <a:ext cx="2676277" cy="1731414"/>
          </a:xfrm>
          <a:prstGeom prst="rect">
            <a:avLst/>
          </a:prstGeom>
        </p:spPr>
      </p:pic>
      <p:pic>
        <p:nvPicPr>
          <p:cNvPr id="8" name="図 7"/>
          <p:cNvPicPr>
            <a:picLocks noChangeAspect="1"/>
          </p:cNvPicPr>
          <p:nvPr/>
        </p:nvPicPr>
        <p:blipFill rotWithShape="1">
          <a:blip r:embed="rId3"/>
          <a:srcRect l="56518" t="-1682" r="25667" b="1682"/>
          <a:stretch/>
        </p:blipFill>
        <p:spPr>
          <a:xfrm>
            <a:off x="4644007" y="4293096"/>
            <a:ext cx="2520281" cy="1731414"/>
          </a:xfrm>
          <a:prstGeom prst="rect">
            <a:avLst/>
          </a:prstGeom>
        </p:spPr>
      </p:pic>
    </p:spTree>
    <p:extLst>
      <p:ext uri="{BB962C8B-B14F-4D97-AF65-F5344CB8AC3E}">
        <p14:creationId xmlns:p14="http://schemas.microsoft.com/office/powerpoint/2010/main" val="65993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979712" y="404664"/>
            <a:ext cx="5400601" cy="4123557"/>
          </a:xfrm>
          <a:prstGeom prst="rect">
            <a:avLst/>
          </a:prstGeom>
        </p:spPr>
      </p:pic>
      <p:pic>
        <p:nvPicPr>
          <p:cNvPr id="4" name="図 3"/>
          <p:cNvPicPr>
            <a:picLocks noChangeAspect="1"/>
          </p:cNvPicPr>
          <p:nvPr/>
        </p:nvPicPr>
        <p:blipFill rotWithShape="1">
          <a:blip r:embed="rId4"/>
          <a:srcRect l="19985" t="61323" r="34167"/>
          <a:stretch/>
        </p:blipFill>
        <p:spPr>
          <a:xfrm>
            <a:off x="1979712" y="4725142"/>
            <a:ext cx="3384376" cy="1698119"/>
          </a:xfrm>
          <a:prstGeom prst="rect">
            <a:avLst/>
          </a:prstGeom>
        </p:spPr>
      </p:pic>
      <p:pic>
        <p:nvPicPr>
          <p:cNvPr id="5" name="図 4"/>
          <p:cNvPicPr>
            <a:picLocks noChangeAspect="1"/>
          </p:cNvPicPr>
          <p:nvPr/>
        </p:nvPicPr>
        <p:blipFill rotWithShape="1">
          <a:blip r:embed="rId4"/>
          <a:srcRect l="71569" t="27881" r="12745" b="49467"/>
          <a:stretch/>
        </p:blipFill>
        <p:spPr>
          <a:xfrm>
            <a:off x="6228186" y="5031263"/>
            <a:ext cx="1152127" cy="1085875"/>
          </a:xfrm>
          <a:prstGeom prst="rect">
            <a:avLst/>
          </a:prstGeom>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29</a:t>
            </a:fld>
            <a:endParaRPr kumimoji="1" lang="ja-JP" altLang="en-US"/>
          </a:p>
        </p:txBody>
      </p:sp>
    </p:spTree>
    <p:extLst>
      <p:ext uri="{BB962C8B-B14F-4D97-AF65-F5344CB8AC3E}">
        <p14:creationId xmlns:p14="http://schemas.microsoft.com/office/powerpoint/2010/main" val="2714230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en-US" altLang="ja-JP" dirty="0" smtClean="0">
                <a:latin typeface="HGP創英角ﾎﾟｯﾌﾟ体" panose="040B0A00000000000000" pitchFamily="50" charset="-128"/>
                <a:ea typeface="HGP創英角ﾎﾟｯﾌﾟ体" panose="040B0A00000000000000" pitchFamily="50" charset="-128"/>
              </a:rPr>
              <a:t>Background</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idx="1"/>
          </p:nvPr>
        </p:nvSpPr>
        <p:spPr/>
        <p:txBody>
          <a:bodyPr>
            <a:normAutofit fontScale="55000" lnSpcReduction="20000"/>
          </a:bodyPr>
          <a:lstStyle/>
          <a:p>
            <a:r>
              <a:rPr lang="ja-JP" altLang="ja-JP" dirty="0"/>
              <a:t>平成</a:t>
            </a:r>
            <a:r>
              <a:rPr lang="en-US" altLang="ja-JP" dirty="0"/>
              <a:t>14 </a:t>
            </a:r>
            <a:r>
              <a:rPr lang="ja-JP" altLang="ja-JP" dirty="0"/>
              <a:t>年</a:t>
            </a:r>
            <a:r>
              <a:rPr lang="en-US" altLang="ja-JP" dirty="0"/>
              <a:t>4</a:t>
            </a:r>
            <a:r>
              <a:rPr lang="ja-JP" altLang="ja-JP" dirty="0"/>
              <a:t>月</a:t>
            </a:r>
            <a:r>
              <a:rPr lang="en-US" altLang="ja-JP" dirty="0"/>
              <a:t>1</a:t>
            </a:r>
            <a:r>
              <a:rPr lang="ja-JP" altLang="ja-JP" dirty="0"/>
              <a:t>日～</a:t>
            </a:r>
            <a:r>
              <a:rPr lang="en-US" altLang="ja-JP" dirty="0"/>
              <a:t>17</a:t>
            </a:r>
            <a:r>
              <a:rPr lang="ja-JP" altLang="ja-JP" dirty="0"/>
              <a:t>年</a:t>
            </a:r>
            <a:r>
              <a:rPr lang="en-US" altLang="ja-JP" dirty="0"/>
              <a:t>3</a:t>
            </a:r>
            <a:r>
              <a:rPr lang="ja-JP" altLang="ja-JP" dirty="0"/>
              <a:t>月</a:t>
            </a:r>
            <a:r>
              <a:rPr lang="en-US" altLang="ja-JP" dirty="0"/>
              <a:t>31</a:t>
            </a:r>
            <a:r>
              <a:rPr lang="ja-JP" altLang="ja-JP" dirty="0"/>
              <a:t>日「環境保全を考慮したリサイクル材による透水性セメント複合材に関する研究」科学研究費　若手研究（Ｂ）　総額　</a:t>
            </a:r>
            <a:r>
              <a:rPr lang="en-US" altLang="ja-JP" dirty="0"/>
              <a:t>3400</a:t>
            </a:r>
            <a:r>
              <a:rPr lang="ja-JP" altLang="ja-JP" dirty="0"/>
              <a:t>千円，研究代表者</a:t>
            </a:r>
          </a:p>
          <a:p>
            <a:pPr marL="36576" indent="0">
              <a:buNone/>
            </a:pPr>
            <a:endParaRPr lang="ja-JP" altLang="ja-JP" dirty="0"/>
          </a:p>
          <a:p>
            <a:r>
              <a:rPr lang="ja-JP" altLang="ja-JP" dirty="0"/>
              <a:t>平成</a:t>
            </a:r>
            <a:r>
              <a:rPr lang="en-US" altLang="ja-JP" dirty="0"/>
              <a:t>16</a:t>
            </a:r>
            <a:r>
              <a:rPr lang="ja-JP" altLang="ja-JP" dirty="0"/>
              <a:t>年</a:t>
            </a:r>
            <a:r>
              <a:rPr lang="en-US" altLang="ja-JP" dirty="0"/>
              <a:t>4</a:t>
            </a:r>
            <a:r>
              <a:rPr lang="ja-JP" altLang="ja-JP" dirty="0"/>
              <a:t>月</a:t>
            </a:r>
            <a:r>
              <a:rPr lang="en-US" altLang="ja-JP" dirty="0"/>
              <a:t>1</a:t>
            </a:r>
            <a:r>
              <a:rPr lang="ja-JP" altLang="ja-JP" dirty="0"/>
              <a:t>日～</a:t>
            </a:r>
            <a:r>
              <a:rPr lang="en-US" altLang="ja-JP" dirty="0"/>
              <a:t>19</a:t>
            </a:r>
            <a:r>
              <a:rPr lang="ja-JP" altLang="ja-JP" dirty="0"/>
              <a:t>年</a:t>
            </a:r>
            <a:r>
              <a:rPr lang="en-US" altLang="ja-JP" dirty="0"/>
              <a:t>3</a:t>
            </a:r>
            <a:r>
              <a:rPr lang="ja-JP" altLang="ja-JP" dirty="0"/>
              <a:t>月</a:t>
            </a:r>
            <a:r>
              <a:rPr lang="en-US" altLang="ja-JP" dirty="0"/>
              <a:t>31</a:t>
            </a:r>
            <a:r>
              <a:rPr lang="ja-JP" altLang="ja-JP" dirty="0"/>
              <a:t>日「農業水利施設の性能設計・性能施工に関する共同研究」　科学研究費　基盤研究（Ｂ）　総額</a:t>
            </a:r>
            <a:r>
              <a:rPr lang="en-US" altLang="ja-JP" dirty="0"/>
              <a:t>12000</a:t>
            </a:r>
            <a:r>
              <a:rPr lang="ja-JP" altLang="ja-JP" dirty="0"/>
              <a:t>千円，研究分担者</a:t>
            </a:r>
          </a:p>
          <a:p>
            <a:pPr marL="36576" indent="0">
              <a:buNone/>
            </a:pPr>
            <a:endParaRPr lang="ja-JP" altLang="ja-JP" dirty="0"/>
          </a:p>
          <a:p>
            <a:r>
              <a:rPr lang="ja-JP" altLang="ja-JP" dirty="0"/>
              <a:t>平成</a:t>
            </a:r>
            <a:r>
              <a:rPr lang="en-US" altLang="ja-JP" dirty="0"/>
              <a:t>18</a:t>
            </a:r>
            <a:r>
              <a:rPr lang="ja-JP" altLang="ja-JP" dirty="0"/>
              <a:t>年</a:t>
            </a:r>
            <a:r>
              <a:rPr lang="en-US" altLang="ja-JP" dirty="0"/>
              <a:t>4</a:t>
            </a:r>
            <a:r>
              <a:rPr lang="ja-JP" altLang="ja-JP" dirty="0"/>
              <a:t>月</a:t>
            </a:r>
            <a:r>
              <a:rPr lang="en-US" altLang="ja-JP" dirty="0"/>
              <a:t>1</a:t>
            </a:r>
            <a:r>
              <a:rPr lang="ja-JP" altLang="ja-JP" dirty="0"/>
              <a:t>日～</a:t>
            </a:r>
            <a:r>
              <a:rPr lang="en-US" altLang="ja-JP" dirty="0"/>
              <a:t>22</a:t>
            </a:r>
            <a:r>
              <a:rPr lang="ja-JP" altLang="ja-JP" dirty="0"/>
              <a:t>年</a:t>
            </a:r>
            <a:r>
              <a:rPr lang="en-US" altLang="ja-JP" dirty="0"/>
              <a:t>3</a:t>
            </a:r>
            <a:r>
              <a:rPr lang="ja-JP" altLang="ja-JP" dirty="0"/>
              <a:t>月</a:t>
            </a:r>
            <a:r>
              <a:rPr lang="en-US" altLang="ja-JP" dirty="0"/>
              <a:t>31</a:t>
            </a:r>
            <a:r>
              <a:rPr lang="ja-JP" altLang="ja-JP" dirty="0"/>
              <a:t>日「リサイクル材を用いたポーラスセメント複合材の開発に関する研究」科学研究費 基盤研究（Ｃ）　総額　</a:t>
            </a:r>
            <a:r>
              <a:rPr lang="en-US" altLang="ja-JP" dirty="0"/>
              <a:t>3400</a:t>
            </a:r>
            <a:r>
              <a:rPr lang="ja-JP" altLang="ja-JP" dirty="0"/>
              <a:t>千円，研究代表者</a:t>
            </a:r>
          </a:p>
          <a:p>
            <a:pPr marL="36576" indent="0">
              <a:buNone/>
            </a:pPr>
            <a:endParaRPr lang="ja-JP" altLang="ja-JP" dirty="0"/>
          </a:p>
          <a:p>
            <a:r>
              <a:rPr lang="ja-JP" altLang="ja-JP" dirty="0"/>
              <a:t>平成</a:t>
            </a:r>
            <a:r>
              <a:rPr lang="en-US" altLang="ja-JP" dirty="0"/>
              <a:t>19</a:t>
            </a:r>
            <a:r>
              <a:rPr lang="ja-JP" altLang="ja-JP" dirty="0"/>
              <a:t>年</a:t>
            </a:r>
            <a:r>
              <a:rPr lang="en-US" altLang="ja-JP" dirty="0"/>
              <a:t>4</a:t>
            </a:r>
            <a:r>
              <a:rPr lang="ja-JP" altLang="ja-JP" dirty="0"/>
              <a:t>月</a:t>
            </a:r>
            <a:r>
              <a:rPr lang="en-US" altLang="ja-JP" dirty="0"/>
              <a:t>1</a:t>
            </a:r>
            <a:r>
              <a:rPr lang="ja-JP" altLang="ja-JP" dirty="0"/>
              <a:t>日～</a:t>
            </a:r>
            <a:r>
              <a:rPr lang="en-US" altLang="ja-JP" dirty="0"/>
              <a:t>23</a:t>
            </a:r>
            <a:r>
              <a:rPr lang="ja-JP" altLang="ja-JP" dirty="0"/>
              <a:t>年</a:t>
            </a:r>
            <a:r>
              <a:rPr lang="en-US" altLang="ja-JP" dirty="0"/>
              <a:t>3</a:t>
            </a:r>
            <a:r>
              <a:rPr lang="ja-JP" altLang="ja-JP" dirty="0"/>
              <a:t>月</a:t>
            </a:r>
            <a:r>
              <a:rPr lang="en-US" altLang="ja-JP" dirty="0"/>
              <a:t>31</a:t>
            </a:r>
            <a:r>
              <a:rPr lang="ja-JP" altLang="ja-JP" dirty="0"/>
              <a:t>日「バングラデシュにおける河川堤防の機能と保全に関する調査研究」　科学研究費 基盤研究（Ｂ） 総額　</a:t>
            </a:r>
            <a:r>
              <a:rPr lang="en-US" altLang="ja-JP" dirty="0"/>
              <a:t>10100</a:t>
            </a:r>
            <a:r>
              <a:rPr lang="ja-JP" altLang="ja-JP" dirty="0"/>
              <a:t>千円， 研究分担者</a:t>
            </a:r>
          </a:p>
          <a:p>
            <a:pPr marL="36576" indent="0">
              <a:buNone/>
            </a:pPr>
            <a:endParaRPr lang="ja-JP" altLang="ja-JP" dirty="0"/>
          </a:p>
          <a:p>
            <a:r>
              <a:rPr lang="ja-JP" altLang="ja-JP" dirty="0"/>
              <a:t>平成</a:t>
            </a:r>
            <a:r>
              <a:rPr lang="en-US" altLang="ja-JP" dirty="0"/>
              <a:t>22</a:t>
            </a:r>
            <a:r>
              <a:rPr lang="ja-JP" altLang="ja-JP" dirty="0"/>
              <a:t>年</a:t>
            </a:r>
            <a:r>
              <a:rPr lang="en-US" altLang="ja-JP" dirty="0"/>
              <a:t>4</a:t>
            </a:r>
            <a:r>
              <a:rPr lang="ja-JP" altLang="ja-JP" dirty="0"/>
              <a:t>月</a:t>
            </a:r>
            <a:r>
              <a:rPr lang="en-US" altLang="ja-JP" dirty="0"/>
              <a:t>1</a:t>
            </a:r>
            <a:r>
              <a:rPr lang="ja-JP" altLang="ja-JP" dirty="0"/>
              <a:t>日～</a:t>
            </a:r>
            <a:r>
              <a:rPr lang="en-US" altLang="ja-JP" dirty="0"/>
              <a:t>26</a:t>
            </a:r>
            <a:r>
              <a:rPr lang="ja-JP" altLang="ja-JP" dirty="0"/>
              <a:t>年</a:t>
            </a:r>
            <a:r>
              <a:rPr lang="en-US" altLang="ja-JP" dirty="0"/>
              <a:t>3</a:t>
            </a:r>
            <a:r>
              <a:rPr lang="ja-JP" altLang="ja-JP" dirty="0"/>
              <a:t>月</a:t>
            </a:r>
            <a:r>
              <a:rPr lang="en-US" altLang="ja-JP" dirty="0"/>
              <a:t>31</a:t>
            </a:r>
            <a:r>
              <a:rPr lang="ja-JP" altLang="ja-JP" dirty="0"/>
              <a:t>日「建設廃棄物を用いた透水性セメント複合材に関する研究」　科学</a:t>
            </a:r>
            <a:r>
              <a:rPr lang="ja-JP" altLang="ja-JP" dirty="0" smtClean="0"/>
              <a:t>研究費</a:t>
            </a:r>
            <a:r>
              <a:rPr lang="en-US" altLang="ja-JP" dirty="0" smtClean="0"/>
              <a:t> </a:t>
            </a:r>
            <a:r>
              <a:rPr lang="ja-JP" altLang="ja-JP" dirty="0" smtClean="0"/>
              <a:t>基盤</a:t>
            </a:r>
            <a:r>
              <a:rPr lang="ja-JP" altLang="ja-JP" dirty="0"/>
              <a:t>研究（Ｃ）総額　</a:t>
            </a:r>
            <a:r>
              <a:rPr lang="en-US" altLang="ja-JP" dirty="0"/>
              <a:t>4550</a:t>
            </a:r>
            <a:r>
              <a:rPr lang="ja-JP" altLang="ja-JP" dirty="0"/>
              <a:t>千円，研究代表者</a:t>
            </a:r>
          </a:p>
          <a:p>
            <a:pPr marL="36576" indent="0">
              <a:buNone/>
            </a:pPr>
            <a:endParaRPr lang="ja-JP"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3</a:t>
            </a:fld>
            <a:endParaRPr kumimoji="1" lang="ja-JP" altLang="en-US"/>
          </a:p>
        </p:txBody>
      </p:sp>
    </p:spTree>
    <p:extLst>
      <p:ext uri="{BB962C8B-B14F-4D97-AF65-F5344CB8AC3E}">
        <p14:creationId xmlns:p14="http://schemas.microsoft.com/office/powerpoint/2010/main" val="221061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4088909710"/>
              </p:ext>
            </p:extLst>
          </p:nvPr>
        </p:nvGraphicFramePr>
        <p:xfrm>
          <a:off x="323528" y="485642"/>
          <a:ext cx="4948546" cy="3519422"/>
        </p:xfrm>
        <a:graphic>
          <a:graphicData uri="http://schemas.openxmlformats.org/presentationml/2006/ole">
            <mc:AlternateContent xmlns:mc="http://schemas.openxmlformats.org/markup-compatibility/2006">
              <mc:Choice xmlns:v="urn:schemas-microsoft-com:vml" Requires="v">
                <p:oleObj spid="_x0000_s51280" name="Visio" r:id="rId4" imgW="3900960" imgH="2781749" progId="Visio.Drawing.11">
                  <p:embed/>
                </p:oleObj>
              </mc:Choice>
              <mc:Fallback>
                <p:oleObj name="Visio" r:id="rId4" imgW="3900960" imgH="2781749"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85642"/>
                        <a:ext cx="4948546" cy="3519422"/>
                      </a:xfrm>
                      <a:prstGeom prst="rect">
                        <a:avLst/>
                      </a:prstGeom>
                      <a:solidFill>
                        <a:schemeClr val="tx1"/>
                      </a:solidFill>
                    </p:spPr>
                  </p:pic>
                </p:oleObj>
              </mc:Fallback>
            </mc:AlternateContent>
          </a:graphicData>
        </a:graphic>
      </p:graphicFrame>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pPr/>
              <a:t>30</a:t>
            </a:fld>
            <a:endParaRPr kumimoji="1" lang="ja-JP" altLang="en-US"/>
          </a:p>
        </p:txBody>
      </p:sp>
      <p:pic>
        <p:nvPicPr>
          <p:cNvPr id="2" name="図 1"/>
          <p:cNvPicPr>
            <a:picLocks noChangeAspect="1"/>
          </p:cNvPicPr>
          <p:nvPr/>
        </p:nvPicPr>
        <p:blipFill>
          <a:blip r:embed="rId6"/>
          <a:stretch>
            <a:fillRect/>
          </a:stretch>
        </p:blipFill>
        <p:spPr>
          <a:xfrm>
            <a:off x="3700080" y="2818108"/>
            <a:ext cx="5249575" cy="3345193"/>
          </a:xfrm>
          <a:prstGeom prst="rect">
            <a:avLst/>
          </a:prstGeom>
        </p:spPr>
      </p:pic>
    </p:spTree>
    <p:extLst>
      <p:ext uri="{BB962C8B-B14F-4D97-AF65-F5344CB8AC3E}">
        <p14:creationId xmlns:p14="http://schemas.microsoft.com/office/powerpoint/2010/main" val="1571169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2" descr="C:\Users\Zakaria\Pictures\2008-10-15\002.jpg"/>
          <p:cNvPicPr>
            <a:picLocks noChangeAspect="1" noChangeArrowheads="1"/>
          </p:cNvPicPr>
          <p:nvPr/>
        </p:nvPicPr>
        <p:blipFill>
          <a:blip r:embed="rId3" cstate="print">
            <a:extLst>
              <a:ext uri="{28A0092B-C50C-407E-A947-70E740481C1C}">
                <a14:useLocalDpi xmlns:a14="http://schemas.microsoft.com/office/drawing/2010/main" val="0"/>
              </a:ext>
            </a:extLst>
          </a:blip>
          <a:srcRect l="20811" t="40312" r="23457" b="39012"/>
          <a:stretch>
            <a:fillRect/>
          </a:stretch>
        </p:blipFill>
        <p:spPr bwMode="auto">
          <a:xfrm>
            <a:off x="2022375" y="3784725"/>
            <a:ext cx="5099249" cy="300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white"/>
              </a:solidFill>
            </a:endParaRPr>
          </a:p>
        </p:txBody>
      </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86086"/>
            <a:ext cx="5616624" cy="334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31</a:t>
            </a:fld>
            <a:endParaRPr kumimoji="1" lang="ja-JP" altLang="en-US">
              <a:solidFill>
                <a:srgbClr val="D4D2D0">
                  <a:shade val="50000"/>
                </a:srgbClr>
              </a:solidFill>
            </a:endParaRPr>
          </a:p>
        </p:txBody>
      </p:sp>
    </p:spTree>
    <p:extLst>
      <p:ext uri="{BB962C8B-B14F-4D97-AF65-F5344CB8AC3E}">
        <p14:creationId xmlns:p14="http://schemas.microsoft.com/office/powerpoint/2010/main" val="1013793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32</a:t>
            </a:fld>
            <a:endParaRPr kumimoji="1" lang="ja-JP" altLang="en-US"/>
          </a:p>
        </p:txBody>
      </p:sp>
      <p:pic>
        <p:nvPicPr>
          <p:cNvPr id="3" name="図 2"/>
          <p:cNvPicPr>
            <a:picLocks noChangeAspect="1"/>
          </p:cNvPicPr>
          <p:nvPr/>
        </p:nvPicPr>
        <p:blipFill>
          <a:blip r:embed="rId2"/>
          <a:stretch>
            <a:fillRect/>
          </a:stretch>
        </p:blipFill>
        <p:spPr>
          <a:xfrm>
            <a:off x="3131840" y="1374098"/>
            <a:ext cx="5805809" cy="4359158"/>
          </a:xfrm>
          <a:prstGeom prst="rect">
            <a:avLst/>
          </a:prstGeom>
        </p:spPr>
      </p:pic>
      <p:pic>
        <p:nvPicPr>
          <p:cNvPr id="10" name="Picture 2" descr="D:\現地調査\Ano Dam 2010-7-14\DSCF24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792" y="2932218"/>
            <a:ext cx="4896544" cy="367240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0" y="321808"/>
            <a:ext cx="9144000" cy="707886"/>
          </a:xfrm>
          <a:prstGeom prst="rect">
            <a:avLst/>
          </a:prstGeom>
          <a:noFill/>
        </p:spPr>
        <p:txBody>
          <a:bodyPr wrap="square" rtlCol="0">
            <a:spAutoFit/>
          </a:bodyPr>
          <a:lstStyle/>
          <a:p>
            <a:pPr algn="ctr"/>
            <a:r>
              <a:rPr lang="en-US" sz="4000" dirty="0" smtClean="0">
                <a:latin typeface="HGPSoeiKakupoptai" panose="040B0A00000000000000" pitchFamily="82" charset="-128"/>
                <a:ea typeface="HGPSoeiKakupoptai" panose="040B0A00000000000000" pitchFamily="82" charset="-128"/>
              </a:rPr>
              <a:t>Slope Protection</a:t>
            </a:r>
            <a:endParaRPr lang="en-GB" sz="4000" dirty="0">
              <a:latin typeface="HGPSoeiKakupoptai" panose="040B0A00000000000000" pitchFamily="82" charset="-128"/>
              <a:ea typeface="HGPSoeiKakupoptai" panose="040B0A00000000000000" pitchFamily="82" charset="-128"/>
            </a:endParaRPr>
          </a:p>
        </p:txBody>
      </p:sp>
    </p:spTree>
    <p:extLst>
      <p:ext uri="{BB962C8B-B14F-4D97-AF65-F5344CB8AC3E}">
        <p14:creationId xmlns:p14="http://schemas.microsoft.com/office/powerpoint/2010/main" val="316362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461" b="15199"/>
          <a:stretch/>
        </p:blipFill>
        <p:spPr>
          <a:xfrm>
            <a:off x="1403648" y="404664"/>
            <a:ext cx="6439674" cy="6017400"/>
          </a:xfr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33</a:t>
            </a:fld>
            <a:endParaRPr kumimoji="1" lang="ja-JP" altLang="en-US">
              <a:solidFill>
                <a:srgbClr val="D4D2D0">
                  <a:shade val="50000"/>
                </a:srgbClr>
              </a:solidFill>
            </a:endParaRPr>
          </a:p>
        </p:txBody>
      </p:sp>
    </p:spTree>
    <p:extLst>
      <p:ext uri="{BB962C8B-B14F-4D97-AF65-F5344CB8AC3E}">
        <p14:creationId xmlns:p14="http://schemas.microsoft.com/office/powerpoint/2010/main" val="860875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475656" y="1700808"/>
            <a:ext cx="6236517" cy="4721256"/>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34</a:t>
            </a:fld>
            <a:endParaRPr kumimoji="1" lang="ja-JP" altLang="en-US">
              <a:solidFill>
                <a:srgbClr val="D4D2D0">
                  <a:shade val="50000"/>
                </a:srgbClr>
              </a:solidFill>
            </a:endParaRPr>
          </a:p>
        </p:txBody>
      </p:sp>
      <p:sp>
        <p:nvSpPr>
          <p:cNvPr id="5" name="テキスト ボックス 4"/>
          <p:cNvSpPr txBox="1"/>
          <p:nvPr/>
        </p:nvSpPr>
        <p:spPr>
          <a:xfrm>
            <a:off x="0" y="404664"/>
            <a:ext cx="9144000" cy="707886"/>
          </a:xfrm>
          <a:prstGeom prst="rect">
            <a:avLst/>
          </a:prstGeom>
          <a:noFill/>
        </p:spPr>
        <p:txBody>
          <a:bodyPr wrap="square" rtlCol="0">
            <a:spAutoFit/>
          </a:bodyPr>
          <a:lstStyle/>
          <a:p>
            <a:pPr algn="ctr"/>
            <a:r>
              <a:rPr lang="en-US" altLang="ja-JP" sz="4000" dirty="0" smtClean="0">
                <a:latin typeface="HGPSoeiKakupoptai" panose="040B0A00000000000000" pitchFamily="82" charset="-128"/>
                <a:ea typeface="HGPSoeiKakupoptai" panose="040B0A00000000000000" pitchFamily="82" charset="-128"/>
              </a:rPr>
              <a:t>Coral reef (</a:t>
            </a:r>
            <a:r>
              <a:rPr lang="ja-JP" altLang="en-US" sz="4000" dirty="0" smtClean="0">
                <a:latin typeface="HGPSoeiKakupoptai" panose="040B0A00000000000000" pitchFamily="82" charset="-128"/>
                <a:ea typeface="HGPSoeiKakupoptai" panose="040B0A00000000000000" pitchFamily="82" charset="-128"/>
              </a:rPr>
              <a:t>サンゴ礁</a:t>
            </a:r>
            <a:r>
              <a:rPr lang="en-US" altLang="ja-JP" sz="4000" dirty="0" smtClean="0">
                <a:latin typeface="HGPSoeiKakupoptai" panose="040B0A00000000000000" pitchFamily="82" charset="-128"/>
                <a:ea typeface="HGPSoeiKakupoptai" panose="040B0A00000000000000" pitchFamily="82" charset="-128"/>
              </a:rPr>
              <a:t>)</a:t>
            </a:r>
            <a:endParaRPr lang="en-GB" sz="4000" dirty="0">
              <a:latin typeface="HGPSoeiKakupoptai" panose="040B0A00000000000000" pitchFamily="82" charset="-128"/>
              <a:ea typeface="HGPSoeiKakupoptai" panose="040B0A00000000000000" pitchFamily="82" charset="-128"/>
            </a:endParaRPr>
          </a:p>
        </p:txBody>
      </p:sp>
    </p:spTree>
    <p:extLst>
      <p:ext uri="{BB962C8B-B14F-4D97-AF65-F5344CB8AC3E}">
        <p14:creationId xmlns:p14="http://schemas.microsoft.com/office/powerpoint/2010/main" val="1105311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rotWithShape="1">
          <a:blip r:embed="rId2">
            <a:extLst>
              <a:ext uri="{28A0092B-C50C-407E-A947-70E740481C1C}">
                <a14:useLocalDpi xmlns:a14="http://schemas.microsoft.com/office/drawing/2010/main" val="0"/>
              </a:ext>
            </a:extLst>
          </a:blip>
          <a:srcRect b="8975"/>
          <a:stretch/>
        </p:blipFill>
        <p:spPr bwMode="auto">
          <a:xfrm>
            <a:off x="1907704" y="692696"/>
            <a:ext cx="5813648" cy="5729368"/>
          </a:xfrm>
          <a:prstGeom prst="rect">
            <a:avLst/>
          </a:prstGeom>
          <a:noFill/>
          <a:ln>
            <a:noFill/>
          </a:ln>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35</a:t>
            </a:fld>
            <a:endParaRPr kumimoji="1" lang="ja-JP" altLang="en-US">
              <a:solidFill>
                <a:srgbClr val="D4D2D0">
                  <a:shade val="50000"/>
                </a:srgbClr>
              </a:solidFill>
            </a:endParaRPr>
          </a:p>
        </p:txBody>
      </p:sp>
    </p:spTree>
    <p:extLst>
      <p:ext uri="{BB962C8B-B14F-4D97-AF65-F5344CB8AC3E}">
        <p14:creationId xmlns:p14="http://schemas.microsoft.com/office/powerpoint/2010/main" val="3536430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91264" cy="734920"/>
          </a:xfrm>
        </p:spPr>
        <p:txBody>
          <a:bodyPr>
            <a:noAutofit/>
          </a:bodyPr>
          <a:lstStyle/>
          <a:p>
            <a:pPr algn="ctr"/>
            <a:r>
              <a:rPr lang="ja-JP" altLang="en-US" sz="3600" dirty="0" smtClean="0"/>
              <a:t>野立て太陽光発電支柱</a:t>
            </a:r>
            <a:r>
              <a:rPr lang="ja-JP" altLang="en-US" sz="3600" dirty="0"/>
              <a:t>基礎の</a:t>
            </a:r>
            <a:r>
              <a:rPr lang="ja-JP" altLang="en-US" sz="3600" dirty="0" smtClean="0"/>
              <a:t>開発</a:t>
            </a:r>
            <a:endParaRPr kumimoji="1" lang="ja-JP" altLang="en-US" sz="3600" dirty="0"/>
          </a:p>
        </p:txBody>
      </p:sp>
      <p:pic>
        <p:nvPicPr>
          <p:cNvPr id="28674" name="Picture 2" descr="CIMG002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61" t="26563" r="23992" b="53242"/>
          <a:stretch/>
        </p:blipFill>
        <p:spPr bwMode="auto">
          <a:xfrm>
            <a:off x="899592" y="1628800"/>
            <a:ext cx="742582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755576"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white"/>
              </a:solidFill>
            </a:endParaRPr>
          </a:p>
        </p:txBody>
      </p:sp>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36</a:t>
            </a:fld>
            <a:endParaRPr kumimoji="1" lang="ja-JP" altLang="en-US">
              <a:solidFill>
                <a:srgbClr val="D4D2D0">
                  <a:shade val="50000"/>
                </a:srgbClr>
              </a:solidFill>
            </a:endParaRPr>
          </a:p>
        </p:txBody>
      </p:sp>
    </p:spTree>
    <p:extLst>
      <p:ext uri="{BB962C8B-B14F-4D97-AF65-F5344CB8AC3E}">
        <p14:creationId xmlns:p14="http://schemas.microsoft.com/office/powerpoint/2010/main" val="22999622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91264" cy="734920"/>
          </a:xfrm>
        </p:spPr>
        <p:txBody>
          <a:bodyPr>
            <a:noAutofit/>
          </a:bodyPr>
          <a:lstStyle/>
          <a:p>
            <a:pPr algn="ctr"/>
            <a:r>
              <a:rPr lang="ja-JP" altLang="en-US" sz="3600" dirty="0" smtClean="0"/>
              <a:t>野立て太陽光発電支柱</a:t>
            </a:r>
            <a:r>
              <a:rPr lang="ja-JP" altLang="en-US" sz="3600" dirty="0"/>
              <a:t>基礎の</a:t>
            </a:r>
            <a:r>
              <a:rPr lang="ja-JP" altLang="en-US" sz="3600" dirty="0" smtClean="0"/>
              <a:t>開発</a:t>
            </a:r>
            <a:endParaRPr kumimoji="1" lang="ja-JP" altLang="en-US" sz="3600" dirty="0"/>
          </a:p>
        </p:txBody>
      </p:sp>
      <p:sp>
        <p:nvSpPr>
          <p:cNvPr id="6" name="Rectangle 4"/>
          <p:cNvSpPr>
            <a:spLocks noChangeArrowheads="1"/>
          </p:cNvSpPr>
          <p:nvPr/>
        </p:nvSpPr>
        <p:spPr bwMode="auto">
          <a:xfrm>
            <a:off x="755576"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white"/>
              </a:solidFill>
            </a:endParaRPr>
          </a:p>
        </p:txBody>
      </p:sp>
      <p:graphicFrame>
        <p:nvGraphicFramePr>
          <p:cNvPr id="7" name="オブジェクト 6"/>
          <p:cNvGraphicFramePr>
            <a:graphicFrameLocks noChangeAspect="1"/>
          </p:cNvGraphicFramePr>
          <p:nvPr>
            <p:extLst/>
          </p:nvPr>
        </p:nvGraphicFramePr>
        <p:xfrm>
          <a:off x="1835696" y="1628800"/>
          <a:ext cx="5328592" cy="4476017"/>
        </p:xfrm>
        <a:graphic>
          <a:graphicData uri="http://schemas.openxmlformats.org/presentationml/2006/ole">
            <mc:AlternateContent xmlns:mc="http://schemas.openxmlformats.org/markup-compatibility/2006">
              <mc:Choice xmlns:v="urn:schemas-microsoft-com:vml" Requires="v">
                <p:oleObj spid="_x0000_s53284" name="Visio" r:id="rId3" imgW="4629240" imgH="3882606" progId="Visio.Drawing.11">
                  <p:embed/>
                </p:oleObj>
              </mc:Choice>
              <mc:Fallback>
                <p:oleObj name="Visio" r:id="rId3" imgW="4629240" imgH="388260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628800"/>
                        <a:ext cx="5328592" cy="4476017"/>
                      </a:xfrm>
                      <a:prstGeom prst="rect">
                        <a:avLst/>
                      </a:prstGeom>
                      <a:noFill/>
                    </p:spPr>
                  </p:pic>
                </p:oleObj>
              </mc:Fallback>
            </mc:AlternateContent>
          </a:graphicData>
        </a:graphic>
      </p:graphicFrame>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37</a:t>
            </a:fld>
            <a:endParaRPr kumimoji="1" lang="ja-JP" altLang="en-US">
              <a:solidFill>
                <a:srgbClr val="D4D2D0">
                  <a:shade val="50000"/>
                </a:srgbClr>
              </a:solidFill>
            </a:endParaRPr>
          </a:p>
        </p:txBody>
      </p:sp>
    </p:spTree>
    <p:extLst>
      <p:ext uri="{BB962C8B-B14F-4D97-AF65-F5344CB8AC3E}">
        <p14:creationId xmlns:p14="http://schemas.microsoft.com/office/powerpoint/2010/main" val="3000789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734920"/>
          </a:xfrm>
        </p:spPr>
        <p:txBody>
          <a:bodyPr>
            <a:noAutofit/>
          </a:bodyPr>
          <a:lstStyle/>
          <a:p>
            <a:pPr algn="ctr"/>
            <a:r>
              <a:rPr lang="ja-JP" altLang="en-US" sz="3600" dirty="0" smtClean="0"/>
              <a:t>野立て太陽光発電支柱</a:t>
            </a:r>
            <a:r>
              <a:rPr lang="ja-JP" altLang="en-US" sz="3600" dirty="0"/>
              <a:t>基礎の</a:t>
            </a:r>
            <a:r>
              <a:rPr lang="ja-JP" altLang="en-US" sz="3600" dirty="0" smtClean="0"/>
              <a:t>開発</a:t>
            </a:r>
            <a:endParaRPr kumimoji="1" lang="ja-JP" altLang="en-US" sz="3600" dirty="0"/>
          </a:p>
        </p:txBody>
      </p:sp>
      <p:sp>
        <p:nvSpPr>
          <p:cNvPr id="6" name="Rectangle 4"/>
          <p:cNvSpPr>
            <a:spLocks noChangeArrowheads="1"/>
          </p:cNvSpPr>
          <p:nvPr/>
        </p:nvSpPr>
        <p:spPr bwMode="auto">
          <a:xfrm>
            <a:off x="755576"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white"/>
              </a:solidFill>
            </a:endParaRPr>
          </a:p>
        </p:txBody>
      </p:sp>
      <p:pic>
        <p:nvPicPr>
          <p:cNvPr id="8" name="図 7"/>
          <p:cNvPicPr/>
          <p:nvPr/>
        </p:nvPicPr>
        <p:blipFill rotWithShape="1">
          <a:blip r:embed="rId2">
            <a:extLst>
              <a:ext uri="{28A0092B-C50C-407E-A947-70E740481C1C}">
                <a14:useLocalDpi xmlns:a14="http://schemas.microsoft.com/office/drawing/2010/main" val="0"/>
              </a:ext>
            </a:extLst>
          </a:blip>
          <a:srcRect b="3067"/>
          <a:stretch/>
        </p:blipFill>
        <p:spPr bwMode="auto">
          <a:xfrm>
            <a:off x="2733210" y="1268760"/>
            <a:ext cx="3677580" cy="5153304"/>
          </a:xfrm>
          <a:prstGeom prst="rect">
            <a:avLst/>
          </a:prstGeom>
          <a:solidFill>
            <a:schemeClr val="tx1"/>
          </a:solidFill>
          <a:ln>
            <a:solidFill>
              <a:schemeClr val="tx1"/>
            </a:solidFill>
          </a:ln>
          <a:extLst>
            <a:ext uri="{53640926-AAD7-44D8-BBD7-CCE9431645EC}">
              <a14:shadowObscured xmlns:a14="http://schemas.microsoft.com/office/drawing/2010/main"/>
            </a:ext>
          </a:extLst>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38</a:t>
            </a:fld>
            <a:endParaRPr kumimoji="1" lang="ja-JP" altLang="en-US">
              <a:solidFill>
                <a:srgbClr val="D4D2D0">
                  <a:shade val="50000"/>
                </a:srgbClr>
              </a:solidFill>
            </a:endParaRPr>
          </a:p>
        </p:txBody>
      </p:sp>
    </p:spTree>
    <p:extLst>
      <p:ext uri="{BB962C8B-B14F-4D97-AF65-F5344CB8AC3E}">
        <p14:creationId xmlns:p14="http://schemas.microsoft.com/office/powerpoint/2010/main" val="4157367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91264" cy="734920"/>
          </a:xfrm>
        </p:spPr>
        <p:txBody>
          <a:bodyPr>
            <a:noAutofit/>
          </a:bodyPr>
          <a:lstStyle/>
          <a:p>
            <a:pPr algn="ctr"/>
            <a:r>
              <a:rPr lang="ja-JP" altLang="en-US" sz="3600" dirty="0" smtClean="0"/>
              <a:t>野立て太陽光発電支柱</a:t>
            </a:r>
            <a:r>
              <a:rPr lang="ja-JP" altLang="en-US" sz="3600" dirty="0"/>
              <a:t>基礎の</a:t>
            </a:r>
            <a:r>
              <a:rPr lang="ja-JP" altLang="en-US" sz="3600" dirty="0" smtClean="0"/>
              <a:t>開発</a:t>
            </a:r>
            <a:endParaRPr kumimoji="1" lang="ja-JP" altLang="en-US" sz="3600" dirty="0"/>
          </a:p>
        </p:txBody>
      </p:sp>
      <p:sp>
        <p:nvSpPr>
          <p:cNvPr id="6" name="Rectangle 4"/>
          <p:cNvSpPr>
            <a:spLocks noChangeArrowheads="1"/>
          </p:cNvSpPr>
          <p:nvPr/>
        </p:nvSpPr>
        <p:spPr bwMode="auto">
          <a:xfrm>
            <a:off x="755576"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white"/>
              </a:solidFill>
            </a:endParaRPr>
          </a:p>
        </p:txBody>
      </p:sp>
      <p:pic>
        <p:nvPicPr>
          <p:cNvPr id="9" name="図 8"/>
          <p:cNvPicPr/>
          <p:nvPr/>
        </p:nvPicPr>
        <p:blipFill rotWithShape="1">
          <a:blip r:embed="rId2">
            <a:extLst>
              <a:ext uri="{28A0092B-C50C-407E-A947-70E740481C1C}">
                <a14:useLocalDpi xmlns:a14="http://schemas.microsoft.com/office/drawing/2010/main" val="0"/>
              </a:ext>
            </a:extLst>
          </a:blip>
          <a:srcRect b="7547"/>
          <a:stretch/>
        </p:blipFill>
        <p:spPr bwMode="auto">
          <a:xfrm>
            <a:off x="611560" y="1458152"/>
            <a:ext cx="360040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39</a:t>
            </a:fld>
            <a:endParaRPr kumimoji="1" lang="ja-JP" altLang="en-US">
              <a:solidFill>
                <a:srgbClr val="D4D2D0">
                  <a:shade val="50000"/>
                </a:srgbClr>
              </a:solidFill>
            </a:endParaRPr>
          </a:p>
        </p:txBody>
      </p:sp>
      <p:pic>
        <p:nvPicPr>
          <p:cNvPr id="4" name="図 3"/>
          <p:cNvPicPr>
            <a:picLocks noChangeAspect="1"/>
          </p:cNvPicPr>
          <p:nvPr/>
        </p:nvPicPr>
        <p:blipFill rotWithShape="1">
          <a:blip r:embed="rId3"/>
          <a:srcRect t="3170" r="3985" b="5871"/>
          <a:stretch/>
        </p:blipFill>
        <p:spPr>
          <a:xfrm>
            <a:off x="4499992" y="2866993"/>
            <a:ext cx="3960440" cy="3230989"/>
          </a:xfrm>
          <a:prstGeom prst="rect">
            <a:avLst/>
          </a:prstGeom>
        </p:spPr>
      </p:pic>
    </p:spTree>
    <p:extLst>
      <p:ext uri="{BB962C8B-B14F-4D97-AF65-F5344CB8AC3E}">
        <p14:creationId xmlns:p14="http://schemas.microsoft.com/office/powerpoint/2010/main" val="2438007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043608" y="1268759"/>
            <a:ext cx="3096344" cy="4678319"/>
          </a:xfrm>
          <a:prstGeom prst="rect">
            <a:avLst/>
          </a:prstGeom>
        </p:spPr>
      </p:pic>
      <p:pic>
        <p:nvPicPr>
          <p:cNvPr id="7" name="図 6"/>
          <p:cNvPicPr>
            <a:picLocks noChangeAspect="1"/>
          </p:cNvPicPr>
          <p:nvPr/>
        </p:nvPicPr>
        <p:blipFill>
          <a:blip r:embed="rId4"/>
          <a:stretch>
            <a:fillRect/>
          </a:stretch>
        </p:blipFill>
        <p:spPr>
          <a:xfrm>
            <a:off x="4860032" y="1268758"/>
            <a:ext cx="3204513" cy="4678319"/>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a:t>
            </a:fld>
            <a:endParaRPr kumimoji="1" lang="ja-JP" altLang="en-US"/>
          </a:p>
        </p:txBody>
      </p:sp>
    </p:spTree>
    <p:extLst>
      <p:ext uri="{BB962C8B-B14F-4D97-AF65-F5344CB8AC3E}">
        <p14:creationId xmlns:p14="http://schemas.microsoft.com/office/powerpoint/2010/main" val="1771652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pPr/>
              <a:t>40</a:t>
            </a:fld>
            <a:endParaRPr kumimoji="1" lang="ja-JP" altLang="en-US"/>
          </a:p>
        </p:txBody>
      </p:sp>
      <p:pic>
        <p:nvPicPr>
          <p:cNvPr id="6" name="図 5"/>
          <p:cNvPicPr>
            <a:picLocks noChangeAspect="1"/>
          </p:cNvPicPr>
          <p:nvPr/>
        </p:nvPicPr>
        <p:blipFill rotWithShape="1">
          <a:blip r:embed="rId2"/>
          <a:srcRect l="962" t="586" r="1923" b="3581"/>
          <a:stretch/>
        </p:blipFill>
        <p:spPr>
          <a:xfrm>
            <a:off x="-1" y="0"/>
            <a:ext cx="9155295" cy="6858000"/>
          </a:xfrm>
          <a:prstGeom prst="rect">
            <a:avLst/>
          </a:prstGeom>
        </p:spPr>
      </p:pic>
    </p:spTree>
    <p:extLst>
      <p:ext uri="{BB962C8B-B14F-4D97-AF65-F5344CB8AC3E}">
        <p14:creationId xmlns:p14="http://schemas.microsoft.com/office/powerpoint/2010/main" val="14878291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56550" y="1412776"/>
            <a:ext cx="6815241" cy="5112568"/>
          </a:xfrm>
          <a:prstGeom prst="rect">
            <a:avLst/>
          </a:prstGeom>
        </p:spPr>
      </p:pic>
      <p:sp>
        <p:nvSpPr>
          <p:cNvPr id="7" name="テキスト ボックス 6"/>
          <p:cNvSpPr txBox="1"/>
          <p:nvPr/>
        </p:nvSpPr>
        <p:spPr>
          <a:xfrm>
            <a:off x="0" y="404664"/>
            <a:ext cx="9144000" cy="707886"/>
          </a:xfrm>
          <a:prstGeom prst="rect">
            <a:avLst/>
          </a:prstGeom>
          <a:noFill/>
        </p:spPr>
        <p:txBody>
          <a:bodyPr wrap="square" rtlCol="0">
            <a:spAutoFit/>
          </a:bodyPr>
          <a:lstStyle/>
          <a:p>
            <a:pPr algn="ctr"/>
            <a:r>
              <a:rPr lang="ja-JP" altLang="en-US" sz="4000" dirty="0" smtClean="0">
                <a:latin typeface="HGP創英角ﾎﾟｯﾌﾟ体" panose="040B0A00000000000000" pitchFamily="50" charset="-128"/>
                <a:ea typeface="HGP創英角ﾎﾟｯﾌﾟ体" panose="040B0A00000000000000" pitchFamily="50" charset="-128"/>
              </a:rPr>
              <a:t>地盤</a:t>
            </a:r>
            <a:r>
              <a:rPr lang="ja-JP" altLang="en-US" sz="4000" dirty="0" err="1">
                <a:latin typeface="HGP創英角ﾎﾟｯﾌﾟ体" panose="040B0A00000000000000" pitchFamily="50" charset="-128"/>
                <a:ea typeface="HGP創英角ﾎﾟｯﾌﾟ体" panose="040B0A00000000000000" pitchFamily="50" charset="-128"/>
              </a:rPr>
              <a:t>ー</a:t>
            </a:r>
            <a:r>
              <a:rPr lang="ja-JP" altLang="en-US" sz="4000" dirty="0" smtClean="0">
                <a:latin typeface="HGP創英角ﾎﾟｯﾌﾟ体" panose="040B0A00000000000000" pitchFamily="50" charset="-128"/>
                <a:ea typeface="HGP創英角ﾎﾟｯﾌﾟ体" panose="040B0A00000000000000" pitchFamily="50" charset="-128"/>
              </a:rPr>
              <a:t>地滑り</a:t>
            </a:r>
            <a:endParaRPr lang="en-US" sz="4000"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pPr/>
              <a:t>41</a:t>
            </a:fld>
            <a:endParaRPr kumimoji="1" lang="ja-JP" altLang="en-US"/>
          </a:p>
        </p:txBody>
      </p:sp>
    </p:spTree>
    <p:extLst>
      <p:ext uri="{BB962C8B-B14F-4D97-AF65-F5344CB8AC3E}">
        <p14:creationId xmlns:p14="http://schemas.microsoft.com/office/powerpoint/2010/main" val="3001561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712987589"/>
              </p:ext>
            </p:extLst>
          </p:nvPr>
        </p:nvGraphicFramePr>
        <p:xfrm>
          <a:off x="3772693" y="3234462"/>
          <a:ext cx="1598613" cy="723900"/>
        </p:xfrm>
        <a:graphic>
          <a:graphicData uri="http://schemas.openxmlformats.org/presentationml/2006/ole">
            <mc:AlternateContent xmlns:mc="http://schemas.openxmlformats.org/markup-compatibility/2006">
              <mc:Choice xmlns:v="urn:schemas-microsoft-com:vml" Requires="v">
                <p:oleObj spid="_x0000_s54307" name="パッケージャー シェル オブジェクト" showAsIcon="1" r:id="rId3" imgW="1599120" imgH="723960" progId="Package">
                  <p:embed/>
                </p:oleObj>
              </mc:Choice>
              <mc:Fallback>
                <p:oleObj name="パッケージャー シェル オブジェクト" showAsIcon="1" r:id="rId3" imgW="1599120" imgH="723960" progId="Package">
                  <p:embed/>
                  <p:pic>
                    <p:nvPicPr>
                      <p:cNvPr id="0" name=""/>
                      <p:cNvPicPr>
                        <a:picLocks noChangeAspect="1" noChangeArrowheads="1"/>
                      </p:cNvPicPr>
                      <p:nvPr/>
                    </p:nvPicPr>
                    <p:blipFill>
                      <a:blip r:embed="rId4"/>
                      <a:srcRect/>
                      <a:stretch>
                        <a:fillRect/>
                      </a:stretch>
                    </p:blipFill>
                    <p:spPr bwMode="auto">
                      <a:xfrm>
                        <a:off x="3772693" y="3234462"/>
                        <a:ext cx="1598613"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テキスト ボックス 6"/>
          <p:cNvSpPr txBox="1"/>
          <p:nvPr/>
        </p:nvSpPr>
        <p:spPr>
          <a:xfrm>
            <a:off x="0" y="404664"/>
            <a:ext cx="9144000" cy="707886"/>
          </a:xfrm>
          <a:prstGeom prst="rect">
            <a:avLst/>
          </a:prstGeom>
          <a:noFill/>
        </p:spPr>
        <p:txBody>
          <a:bodyPr wrap="square" rtlCol="0">
            <a:spAutoFit/>
          </a:bodyPr>
          <a:lstStyle/>
          <a:p>
            <a:pPr algn="ctr"/>
            <a:r>
              <a:rPr lang="ja-JP" altLang="en-US" sz="4000" dirty="0" smtClean="0">
                <a:solidFill>
                  <a:prstClr val="white"/>
                </a:solidFill>
                <a:latin typeface="HGP創英角ﾎﾟｯﾌﾟ体" panose="040B0A00000000000000" pitchFamily="50" charset="-128"/>
                <a:ea typeface="HGP創英角ﾎﾟｯﾌﾟ体" panose="040B0A00000000000000" pitchFamily="50" charset="-128"/>
              </a:rPr>
              <a:t>地盤</a:t>
            </a:r>
            <a:r>
              <a:rPr lang="ja-JP" altLang="en-US" sz="4000" dirty="0" err="1">
                <a:solidFill>
                  <a:prstClr val="white"/>
                </a:solidFill>
                <a:latin typeface="HGP創英角ﾎﾟｯﾌﾟ体" panose="040B0A00000000000000" pitchFamily="50" charset="-128"/>
                <a:ea typeface="HGP創英角ﾎﾟｯﾌﾟ体" panose="040B0A00000000000000" pitchFamily="50" charset="-128"/>
              </a:rPr>
              <a:t>ー</a:t>
            </a:r>
            <a:r>
              <a:rPr lang="ja-JP" altLang="en-US" sz="4000" dirty="0" smtClean="0">
                <a:solidFill>
                  <a:prstClr val="white"/>
                </a:solidFill>
                <a:latin typeface="HGP創英角ﾎﾟｯﾌﾟ体" panose="040B0A00000000000000" pitchFamily="50" charset="-128"/>
                <a:ea typeface="HGP創英角ﾎﾟｯﾌﾟ体" panose="040B0A00000000000000" pitchFamily="50" charset="-128"/>
              </a:rPr>
              <a:t>地滑り</a:t>
            </a:r>
            <a:endParaRPr lang="en-US" sz="4000"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42</a:t>
            </a:fld>
            <a:endParaRPr kumimoji="1" lang="ja-JP" altLang="en-US">
              <a:solidFill>
                <a:srgbClr val="D4D2D0">
                  <a:shade val="50000"/>
                </a:srgbClr>
              </a:solidFill>
            </a:endParaRPr>
          </a:p>
        </p:txBody>
      </p:sp>
      <p:sp>
        <p:nvSpPr>
          <p:cNvPr id="3" name="テキスト ボックス 2"/>
          <p:cNvSpPr txBox="1"/>
          <p:nvPr/>
        </p:nvSpPr>
        <p:spPr>
          <a:xfrm>
            <a:off x="0" y="1973451"/>
            <a:ext cx="9144000" cy="400110"/>
          </a:xfrm>
          <a:prstGeom prst="rect">
            <a:avLst/>
          </a:prstGeom>
          <a:noFill/>
        </p:spPr>
        <p:txBody>
          <a:bodyPr wrap="square" rtlCol="0">
            <a:spAutoFit/>
          </a:bodyPr>
          <a:lstStyle/>
          <a:p>
            <a:pPr algn="ctr"/>
            <a:r>
              <a:rPr lang="en-US" sz="2000" dirty="0" smtClean="0">
                <a:latin typeface="Aharoni" panose="02010803020104030203" pitchFamily="2" charset="-79"/>
                <a:cs typeface="Aharoni" panose="02010803020104030203" pitchFamily="2" charset="-79"/>
              </a:rPr>
              <a:t>Slope failure of </a:t>
            </a:r>
            <a:r>
              <a:rPr lang="en-US" sz="2000" dirty="0" err="1" smtClean="0">
                <a:latin typeface="Aharoni" panose="02010803020104030203" pitchFamily="2" charset="-79"/>
                <a:cs typeface="Aharoni" panose="02010803020104030203" pitchFamily="2" charset="-79"/>
              </a:rPr>
              <a:t>Kameyama</a:t>
            </a:r>
            <a:r>
              <a:rPr lang="en-US" sz="2000" dirty="0" smtClean="0">
                <a:latin typeface="Aharoni" panose="02010803020104030203" pitchFamily="2" charset="-79"/>
                <a:cs typeface="Aharoni" panose="02010803020104030203" pitchFamily="2" charset="-79"/>
              </a:rPr>
              <a:t> city, Mie, Japan</a:t>
            </a:r>
            <a:endParaRPr lang="en-GB" sz="2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00894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404664"/>
            <a:ext cx="9144000" cy="707886"/>
          </a:xfrm>
          <a:prstGeom prst="rect">
            <a:avLst/>
          </a:prstGeom>
          <a:noFill/>
        </p:spPr>
        <p:txBody>
          <a:bodyPr wrap="square" rtlCol="0">
            <a:spAutoFit/>
          </a:bodyPr>
          <a:lstStyle/>
          <a:p>
            <a:pPr algn="ctr"/>
            <a:r>
              <a:rPr lang="ja-JP" altLang="en-US" sz="4000" dirty="0" smtClean="0">
                <a:solidFill>
                  <a:prstClr val="white"/>
                </a:solidFill>
                <a:latin typeface="HGP創英角ﾎﾟｯﾌﾟ体" panose="040B0A00000000000000" pitchFamily="50" charset="-128"/>
                <a:ea typeface="HGP創英角ﾎﾟｯﾌﾟ体" panose="040B0A00000000000000" pitchFamily="50" charset="-128"/>
              </a:rPr>
              <a:t>地滑り</a:t>
            </a:r>
            <a:endParaRPr lang="en-US" sz="4000"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43</a:t>
            </a:fld>
            <a:endParaRPr kumimoji="1" lang="ja-JP" altLang="en-US">
              <a:solidFill>
                <a:srgbClr val="D4D2D0">
                  <a:shade val="50000"/>
                </a:srgbClr>
              </a:solidFill>
            </a:endParaRPr>
          </a:p>
        </p:txBody>
      </p:sp>
      <p:pic>
        <p:nvPicPr>
          <p:cNvPr id="2" name="図 1"/>
          <p:cNvPicPr>
            <a:picLocks noChangeAspect="1"/>
          </p:cNvPicPr>
          <p:nvPr/>
        </p:nvPicPr>
        <p:blipFill>
          <a:blip r:embed="rId2"/>
          <a:stretch>
            <a:fillRect/>
          </a:stretch>
        </p:blipFill>
        <p:spPr>
          <a:xfrm>
            <a:off x="323527" y="1340768"/>
            <a:ext cx="4612073" cy="3453692"/>
          </a:xfrm>
          <a:prstGeom prst="rect">
            <a:avLst/>
          </a:prstGeom>
        </p:spPr>
      </p:pic>
      <p:pic>
        <p:nvPicPr>
          <p:cNvPr id="3" name="図 2"/>
          <p:cNvPicPr>
            <a:picLocks noChangeAspect="1"/>
          </p:cNvPicPr>
          <p:nvPr/>
        </p:nvPicPr>
        <p:blipFill>
          <a:blip r:embed="rId3"/>
          <a:stretch>
            <a:fillRect/>
          </a:stretch>
        </p:blipFill>
        <p:spPr>
          <a:xfrm>
            <a:off x="4562670" y="2276872"/>
            <a:ext cx="4320480" cy="3453692"/>
          </a:xfrm>
          <a:prstGeom prst="rect">
            <a:avLst/>
          </a:prstGeom>
        </p:spPr>
      </p:pic>
    </p:spTree>
    <p:extLst>
      <p:ext uri="{BB962C8B-B14F-4D97-AF65-F5344CB8AC3E}">
        <p14:creationId xmlns:p14="http://schemas.microsoft.com/office/powerpoint/2010/main" val="807434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srcRect/>
          <a:stretch>
            <a:fillRect/>
          </a:stretch>
        </p:blipFill>
        <p:spPr bwMode="auto">
          <a:xfrm>
            <a:off x="467544" y="260648"/>
            <a:ext cx="4069587" cy="2855468"/>
          </a:xfrm>
          <a:prstGeom prst="rect">
            <a:avLst/>
          </a:prstGeom>
          <a:noFill/>
          <a:ln w="9525">
            <a:noFill/>
            <a:miter lim="800000"/>
            <a:headEnd/>
            <a:tailEnd/>
          </a:ln>
        </p:spPr>
      </p:pic>
      <p:pic>
        <p:nvPicPr>
          <p:cNvPr id="9" name="Picture 3"/>
          <p:cNvPicPr>
            <a:picLocks noChangeAspect="1" noChangeArrowheads="1"/>
          </p:cNvPicPr>
          <p:nvPr/>
        </p:nvPicPr>
        <p:blipFill>
          <a:blip r:embed="rId4"/>
          <a:srcRect/>
          <a:stretch>
            <a:fillRect/>
          </a:stretch>
        </p:blipFill>
        <p:spPr bwMode="auto">
          <a:xfrm>
            <a:off x="467544" y="3429000"/>
            <a:ext cx="4069587" cy="3125169"/>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44</a:t>
            </a:fld>
            <a:endParaRPr kumimoji="1" lang="ja-JP" altLang="en-US"/>
          </a:p>
        </p:txBody>
      </p:sp>
      <p:pic>
        <p:nvPicPr>
          <p:cNvPr id="5"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7" y="291480"/>
            <a:ext cx="3766183" cy="282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781" y="3647824"/>
            <a:ext cx="4426219" cy="215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090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image" descr="http://www.bdnews24.com/nimage/2009-07-10-15-27-48-Sirajgonj-pic_inside.jpg"/>
          <p:cNvPicPr/>
          <p:nvPr/>
        </p:nvPicPr>
        <p:blipFill>
          <a:blip r:embed="rId3" cstate="print"/>
          <a:srcRect/>
          <a:stretch>
            <a:fillRect/>
          </a:stretch>
        </p:blipFill>
        <p:spPr bwMode="auto">
          <a:xfrm>
            <a:off x="4572000" y="188641"/>
            <a:ext cx="3816424" cy="3096344"/>
          </a:xfrm>
          <a:prstGeom prst="rect">
            <a:avLst/>
          </a:prstGeom>
          <a:noFill/>
          <a:ln w="9525">
            <a:noFill/>
            <a:miter lim="800000"/>
            <a:headEnd/>
            <a:tailEnd/>
          </a:ln>
        </p:spPr>
      </p:pic>
      <p:pic>
        <p:nvPicPr>
          <p:cNvPr id="4" name="図 3"/>
          <p:cNvPicPr>
            <a:picLocks noChangeAspect="1"/>
          </p:cNvPicPr>
          <p:nvPr/>
        </p:nvPicPr>
        <p:blipFill rotWithShape="1">
          <a:blip r:embed="rId4"/>
          <a:srcRect r="50653"/>
          <a:stretch/>
        </p:blipFill>
        <p:spPr>
          <a:xfrm>
            <a:off x="427584" y="3596886"/>
            <a:ext cx="3632200" cy="2780963"/>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45</a:t>
            </a:fld>
            <a:endParaRPr kumimoji="1" lang="ja-JP" altLang="en-US"/>
          </a:p>
        </p:txBody>
      </p:sp>
      <p:pic>
        <p:nvPicPr>
          <p:cNvPr id="5" name="Picture 4" descr="picture_29606"/>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27584" y="212625"/>
            <a:ext cx="3632200" cy="3072359"/>
          </a:xfrm>
          <a:noFill/>
        </p:spPr>
      </p:pic>
      <p:pic>
        <p:nvPicPr>
          <p:cNvPr id="6" name="図 5"/>
          <p:cNvPicPr>
            <a:picLocks noChangeAspect="1"/>
          </p:cNvPicPr>
          <p:nvPr/>
        </p:nvPicPr>
        <p:blipFill rotWithShape="1">
          <a:blip r:embed="rId4"/>
          <a:srcRect l="51162"/>
          <a:stretch/>
        </p:blipFill>
        <p:spPr>
          <a:xfrm>
            <a:off x="4572000" y="3596886"/>
            <a:ext cx="3816424" cy="2825178"/>
          </a:xfrm>
          <a:prstGeom prst="rect">
            <a:avLst/>
          </a:prstGeom>
        </p:spPr>
      </p:pic>
    </p:spTree>
    <p:extLst>
      <p:ext uri="{BB962C8B-B14F-4D97-AF65-F5344CB8AC3E}">
        <p14:creationId xmlns:p14="http://schemas.microsoft.com/office/powerpoint/2010/main" val="14948915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Pictur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14623" y="3368080"/>
            <a:ext cx="4198169" cy="2880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4" descr="front3-b"/>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932040" y="3368080"/>
            <a:ext cx="3770312" cy="2880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5"/>
          <a:stretch>
            <a:fillRect/>
          </a:stretch>
        </p:blipFill>
        <p:spPr>
          <a:xfrm>
            <a:off x="414623" y="332656"/>
            <a:ext cx="4162538" cy="2664296"/>
          </a:xfrm>
          <a:prstGeom prst="rect">
            <a:avLst/>
          </a:prstGeom>
        </p:spPr>
      </p:pic>
      <p:sp>
        <p:nvSpPr>
          <p:cNvPr id="3" name="スライド番号プレースホルダー 2"/>
          <p:cNvSpPr>
            <a:spLocks noGrp="1"/>
          </p:cNvSpPr>
          <p:nvPr>
            <p:ph type="sldNum" sz="quarter" idx="12"/>
          </p:nvPr>
        </p:nvSpPr>
        <p:spPr/>
        <p:txBody>
          <a:bodyPr/>
          <a:lstStyle/>
          <a:p>
            <a:fld id="{415491DF-C36A-4F70-9AB3-2AC5CDF711B7}" type="slidenum">
              <a:rPr lang="en-US" altLang="ja-JP" smtClean="0"/>
              <a:pPr/>
              <a:t>46</a:t>
            </a:fld>
            <a:endParaRPr lang="en-US" altLang="ja-JP"/>
          </a:p>
        </p:txBody>
      </p:sp>
      <p:pic>
        <p:nvPicPr>
          <p:cNvPr id="6" name="Picture 7" descr="Picture"/>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2040" y="283679"/>
            <a:ext cx="3770312" cy="2762250"/>
          </a:xfrm>
          <a:noFill/>
        </p:spPr>
      </p:pic>
    </p:spTree>
    <p:extLst>
      <p:ext uri="{BB962C8B-B14F-4D97-AF65-F5344CB8AC3E}">
        <p14:creationId xmlns:p14="http://schemas.microsoft.com/office/powerpoint/2010/main" val="220401695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15491DF-C36A-4F70-9AB3-2AC5CDF711B7}" type="slidenum">
              <a:rPr lang="en-US" altLang="ja-JP" smtClean="0"/>
              <a:pPr/>
              <a:t>47</a:t>
            </a:fld>
            <a:endParaRPr lang="en-US" altLang="ja-JP"/>
          </a:p>
        </p:txBody>
      </p:sp>
      <p:pic>
        <p:nvPicPr>
          <p:cNvPr id="7" name="Picture 4" descr="rp4"/>
          <p:cNvPicPr>
            <a:picLocks noChangeAspect="1" noChangeArrowheads="1"/>
          </p:cNvPicPr>
          <p:nvPr/>
        </p:nvPicPr>
        <p:blipFill rotWithShape="1">
          <a:blip r:embed="rId2">
            <a:extLst>
              <a:ext uri="{28A0092B-C50C-407E-A947-70E740481C1C}">
                <a14:useLocalDpi xmlns:a14="http://schemas.microsoft.com/office/drawing/2010/main" val="0"/>
              </a:ext>
            </a:extLst>
          </a:blip>
          <a:srcRect t="11416" b="11581"/>
          <a:stretch/>
        </p:blipFill>
        <p:spPr>
          <a:xfrm>
            <a:off x="4896643" y="2118519"/>
            <a:ext cx="3770313" cy="2966664"/>
          </a:xfrm>
          <a:prstGeom prst="rect">
            <a:avLst/>
          </a:prstGeom>
          <a:noFill/>
        </p:spPr>
      </p:pic>
      <p:pic>
        <p:nvPicPr>
          <p:cNvPr id="8" name="Picture 7" descr="waste 2007-05-14__scity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9552" y="2118518"/>
            <a:ext cx="3770312" cy="2966665"/>
          </a:xfrm>
          <a:prstGeom prst="rect">
            <a:avLst/>
          </a:prstGeom>
          <a:noFill/>
        </p:spPr>
      </p:pic>
      <p:sp>
        <p:nvSpPr>
          <p:cNvPr id="9" name="Text Box 10"/>
          <p:cNvSpPr txBox="1">
            <a:spLocks noChangeArrowheads="1"/>
          </p:cNvSpPr>
          <p:nvPr/>
        </p:nvSpPr>
        <p:spPr bwMode="auto">
          <a:xfrm>
            <a:off x="-108520" y="764704"/>
            <a:ext cx="9252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ja-JP" sz="3200" b="1" dirty="0">
                <a:solidFill>
                  <a:schemeClr val="tx2"/>
                </a:solidFill>
              </a:rPr>
              <a:t>Industrial Wastes </a:t>
            </a:r>
            <a:r>
              <a:rPr lang="en-US" altLang="ja-JP" sz="3200" b="1" dirty="0" smtClean="0">
                <a:solidFill>
                  <a:schemeClr val="tx2"/>
                </a:solidFill>
              </a:rPr>
              <a:t>Causing Water Pollution</a:t>
            </a:r>
            <a:endParaRPr lang="en-US" altLang="ja-JP" sz="3200" b="1" dirty="0">
              <a:solidFill>
                <a:schemeClr val="tx2"/>
              </a:solidFill>
            </a:endParaRPr>
          </a:p>
        </p:txBody>
      </p:sp>
    </p:spTree>
    <p:extLst>
      <p:ext uri="{BB962C8B-B14F-4D97-AF65-F5344CB8AC3E}">
        <p14:creationId xmlns:p14="http://schemas.microsoft.com/office/powerpoint/2010/main" val="3409066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0" y="230187"/>
            <a:ext cx="9144000" cy="631826"/>
          </a:xfrm>
        </p:spPr>
        <p:txBody>
          <a:bodyPr>
            <a:normAutofit fontScale="90000"/>
          </a:bodyPr>
          <a:lstStyle/>
          <a:p>
            <a:pPr algn="ctr"/>
            <a:r>
              <a:rPr lang="en-US" altLang="ja-JP" sz="4000" dirty="0" smtClean="0">
                <a:latin typeface="HGP創英角ﾎﾟｯﾌﾟ体" panose="040B0A00000000000000" pitchFamily="50" charset="-128"/>
                <a:ea typeface="HGP創英角ﾎﾟｯﾌﾟ体" panose="040B0A00000000000000" pitchFamily="50" charset="-128"/>
              </a:rPr>
              <a:t>Twin Proble</a:t>
            </a:r>
            <a:r>
              <a:rPr lang="en-US" altLang="ja-JP" sz="4000" dirty="0">
                <a:latin typeface="HGP創英角ﾎﾟｯﾌﾟ体" panose="040B0A00000000000000" pitchFamily="50" charset="-128"/>
                <a:ea typeface="HGP創英角ﾎﾟｯﾌﾟ体" panose="040B0A00000000000000" pitchFamily="50" charset="-128"/>
              </a:rPr>
              <a:t>m</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162819" name="Picture 3" descr="raini-seas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6082" y="1266429"/>
            <a:ext cx="3915862" cy="2589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0" name="Picture 4" descr="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22400" y="4158218"/>
            <a:ext cx="3889544" cy="2445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1" name="Text Box 5"/>
          <p:cNvSpPr txBox="1">
            <a:spLocks noChangeArrowheads="1"/>
          </p:cNvSpPr>
          <p:nvPr/>
        </p:nvSpPr>
        <p:spPr bwMode="auto">
          <a:xfrm>
            <a:off x="1403648" y="3794486"/>
            <a:ext cx="64807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dirty="0">
                <a:latin typeface="Arial" panose="020B0604020202020204" pitchFamily="34" charset="0"/>
                <a:ea typeface="ＭＳ Ｐゴシック" panose="020B0600070205080204" pitchFamily="34" charset="-128"/>
              </a:rPr>
              <a:t>Flood in rainy </a:t>
            </a:r>
            <a:r>
              <a:rPr lang="en-US" altLang="ja-JP" dirty="0" smtClean="0">
                <a:latin typeface="Arial" panose="020B0604020202020204" pitchFamily="34" charset="0"/>
                <a:ea typeface="ＭＳ Ｐゴシック" panose="020B0600070205080204" pitchFamily="34" charset="-128"/>
              </a:rPr>
              <a:t>season and no water in dry season </a:t>
            </a:r>
            <a:endParaRPr lang="en-US" altLang="ja-JP" dirty="0">
              <a:latin typeface="Arial" panose="020B0604020202020204" pitchFamily="34" charset="0"/>
              <a:ea typeface="ＭＳ Ｐゴシック" panose="020B0600070205080204" pitchFamily="34" charset="-128"/>
            </a:endParaRPr>
          </a:p>
        </p:txBody>
      </p:sp>
      <p:sp>
        <p:nvSpPr>
          <p:cNvPr id="162822" name="Text Box 6"/>
          <p:cNvSpPr txBox="1">
            <a:spLocks noChangeArrowheads="1"/>
          </p:cNvSpPr>
          <p:nvPr/>
        </p:nvSpPr>
        <p:spPr bwMode="auto">
          <a:xfrm>
            <a:off x="4643438" y="4724400"/>
            <a:ext cx="412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a:latin typeface="Arial" panose="020B0604020202020204" pitchFamily="34" charset="0"/>
                <a:ea typeface="ＭＳ Ｐゴシック" panose="020B0600070205080204" pitchFamily="34" charset="-128"/>
              </a:rPr>
              <a:t>Water crisis in winter</a:t>
            </a:r>
          </a:p>
        </p:txBody>
      </p:sp>
      <p:pic>
        <p:nvPicPr>
          <p:cNvPr id="162824" name="Picture 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60030" y="4151968"/>
            <a:ext cx="3907732" cy="24516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スライド番号プレースホルダー 1"/>
          <p:cNvSpPr>
            <a:spLocks noGrp="1"/>
          </p:cNvSpPr>
          <p:nvPr>
            <p:ph type="sldNum" sz="quarter" idx="12"/>
          </p:nvPr>
        </p:nvSpPr>
        <p:spPr/>
        <p:txBody>
          <a:bodyPr/>
          <a:lstStyle/>
          <a:p>
            <a:fld id="{415491DF-C36A-4F70-9AB3-2AC5CDF711B7}" type="slidenum">
              <a:rPr lang="en-US" altLang="ja-JP" smtClean="0"/>
              <a:pPr/>
              <a:t>48</a:t>
            </a:fld>
            <a:endParaRPr lang="en-US" altLang="ja-JP"/>
          </a:p>
        </p:txBody>
      </p:sp>
      <p:pic>
        <p:nvPicPr>
          <p:cNvPr id="3" name="図 2"/>
          <p:cNvPicPr>
            <a:picLocks noChangeAspect="1"/>
          </p:cNvPicPr>
          <p:nvPr/>
        </p:nvPicPr>
        <p:blipFill>
          <a:blip r:embed="rId6"/>
          <a:stretch>
            <a:fillRect/>
          </a:stretch>
        </p:blipFill>
        <p:spPr>
          <a:xfrm>
            <a:off x="4860031" y="1247100"/>
            <a:ext cx="3907731" cy="2547386"/>
          </a:xfrm>
          <a:prstGeom prst="rect">
            <a:avLst/>
          </a:prstGeom>
        </p:spPr>
      </p:pic>
    </p:spTree>
    <p:extLst>
      <p:ext uri="{BB962C8B-B14F-4D97-AF65-F5344CB8AC3E}">
        <p14:creationId xmlns:p14="http://schemas.microsoft.com/office/powerpoint/2010/main" val="4080915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162" y="1276"/>
            <a:ext cx="9138838" cy="6856724"/>
          </a:xfrm>
          <a:prstGeom prst="rect">
            <a:avLst/>
          </a:prstGeom>
        </p:spPr>
      </p:pic>
      <p:sp>
        <p:nvSpPr>
          <p:cNvPr id="2" name="スライド番号プレースホルダー 1"/>
          <p:cNvSpPr>
            <a:spLocks noGrp="1"/>
          </p:cNvSpPr>
          <p:nvPr>
            <p:ph type="sldNum" sz="quarter" idx="12"/>
          </p:nvPr>
        </p:nvSpPr>
        <p:spPr/>
        <p:txBody>
          <a:bodyPr/>
          <a:lstStyle/>
          <a:p>
            <a:fld id="{415491DF-C36A-4F70-9AB3-2AC5CDF711B7}" type="slidenum">
              <a:rPr lang="en-US" altLang="ja-JP" smtClean="0"/>
              <a:pPr/>
              <a:t>49</a:t>
            </a:fld>
            <a:endParaRPr lang="en-US" altLang="ja-JP"/>
          </a:p>
        </p:txBody>
      </p:sp>
    </p:spTree>
    <p:extLst>
      <p:ext uri="{BB962C8B-B14F-4D97-AF65-F5344CB8AC3E}">
        <p14:creationId xmlns:p14="http://schemas.microsoft.com/office/powerpoint/2010/main" val="1772326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683568" y="1266427"/>
            <a:ext cx="3396401" cy="4757712"/>
          </a:xfrm>
          <a:prstGeom prst="rect">
            <a:avLst/>
          </a:prstGeom>
        </p:spPr>
      </p:pic>
      <p:pic>
        <p:nvPicPr>
          <p:cNvPr id="9" name="図 8"/>
          <p:cNvPicPr>
            <a:picLocks noChangeAspect="1"/>
          </p:cNvPicPr>
          <p:nvPr/>
        </p:nvPicPr>
        <p:blipFill>
          <a:blip r:embed="rId4"/>
          <a:stretch>
            <a:fillRect/>
          </a:stretch>
        </p:blipFill>
        <p:spPr>
          <a:xfrm>
            <a:off x="4716016" y="1266427"/>
            <a:ext cx="3419575" cy="4770859"/>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5</a:t>
            </a:fld>
            <a:endParaRPr kumimoji="1" lang="ja-JP" altLang="en-US"/>
          </a:p>
        </p:txBody>
      </p:sp>
    </p:spTree>
    <p:extLst>
      <p:ext uri="{BB962C8B-B14F-4D97-AF65-F5344CB8AC3E}">
        <p14:creationId xmlns:p14="http://schemas.microsoft.com/office/powerpoint/2010/main" val="2277733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1" name="Picture 11" descr="DSCN1165"/>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5652120" y="3919306"/>
            <a:ext cx="3368964" cy="2526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05" name="Rectangle 5"/>
          <p:cNvSpPr>
            <a:spLocks noGrp="1" noChangeArrowheads="1"/>
          </p:cNvSpPr>
          <p:nvPr>
            <p:ph type="title" sz="quarter"/>
          </p:nvPr>
        </p:nvSpPr>
        <p:spPr>
          <a:xfrm>
            <a:off x="457200" y="-109091"/>
            <a:ext cx="8229600" cy="1143000"/>
          </a:xfrm>
        </p:spPr>
        <p:txBody>
          <a:bodyPr>
            <a:normAutofit/>
          </a:bodyPr>
          <a:lstStyle/>
          <a:p>
            <a:pPr algn="ctr"/>
            <a:r>
              <a:rPr lang="ja-JP" altLang="en-US" sz="4000" b="1" dirty="0">
                <a:ea typeface="AR P勘亭流H" pitchFamily="50" charset="-128"/>
              </a:rPr>
              <a:t>現地調査と</a:t>
            </a:r>
            <a:r>
              <a:rPr lang="ja-JP" altLang="en-US" sz="4000" b="1" dirty="0" smtClean="0">
                <a:ea typeface="AR P勘亭流H" pitchFamily="50" charset="-128"/>
              </a:rPr>
              <a:t>会議－その１</a:t>
            </a:r>
            <a:endParaRPr lang="ja-JP" altLang="en-US" sz="4000" b="1" dirty="0">
              <a:ea typeface="AR P勘亭流H" pitchFamily="50" charset="-128"/>
            </a:endParaRPr>
          </a:p>
        </p:txBody>
      </p:sp>
      <p:pic>
        <p:nvPicPr>
          <p:cNvPr id="204809" name="Picture 9" descr="bangla0926 (20)"/>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2283155" y="3068960"/>
            <a:ext cx="3368965" cy="2526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スライド番号プレースホルダー 1"/>
          <p:cNvSpPr>
            <a:spLocks noGrp="1"/>
          </p:cNvSpPr>
          <p:nvPr>
            <p:ph type="sldNum" sz="quarter" idx="12"/>
          </p:nvPr>
        </p:nvSpPr>
        <p:spPr/>
        <p:txBody>
          <a:bodyPr/>
          <a:lstStyle/>
          <a:p>
            <a:fld id="{9B3DAC96-80EF-4F70-B722-8DA3D19A0B96}" type="slidenum">
              <a:rPr lang="en-US" altLang="ja-JP" smtClean="0"/>
              <a:pPr/>
              <a:t>50</a:t>
            </a:fld>
            <a:endParaRPr lang="en-US" altLang="ja-JP"/>
          </a:p>
        </p:txBody>
      </p:sp>
      <p:pic>
        <p:nvPicPr>
          <p:cNvPr id="3" name="図 2"/>
          <p:cNvPicPr>
            <a:picLocks noChangeAspect="1"/>
          </p:cNvPicPr>
          <p:nvPr/>
        </p:nvPicPr>
        <p:blipFill>
          <a:blip r:embed="rId5"/>
          <a:stretch>
            <a:fillRect/>
          </a:stretch>
        </p:blipFill>
        <p:spPr>
          <a:xfrm>
            <a:off x="68118" y="1052736"/>
            <a:ext cx="3359187" cy="2517866"/>
          </a:xfrm>
          <a:prstGeom prst="rect">
            <a:avLst/>
          </a:prstGeom>
        </p:spPr>
      </p:pic>
    </p:spTree>
    <p:extLst>
      <p:ext uri="{BB962C8B-B14F-4D97-AF65-F5344CB8AC3E}">
        <p14:creationId xmlns:p14="http://schemas.microsoft.com/office/powerpoint/2010/main" val="2448798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Rectangle 5"/>
          <p:cNvSpPr>
            <a:spLocks noGrp="1" noChangeArrowheads="1"/>
          </p:cNvSpPr>
          <p:nvPr>
            <p:ph type="title" sz="quarter"/>
          </p:nvPr>
        </p:nvSpPr>
        <p:spPr>
          <a:xfrm>
            <a:off x="467544" y="0"/>
            <a:ext cx="8229600" cy="908720"/>
          </a:xfrm>
        </p:spPr>
        <p:txBody>
          <a:bodyPr>
            <a:normAutofit/>
          </a:bodyPr>
          <a:lstStyle/>
          <a:p>
            <a:pPr algn="ctr"/>
            <a:r>
              <a:rPr lang="ja-JP" altLang="en-US" sz="4000" b="1" dirty="0">
                <a:ea typeface="AR P勘亭流H" pitchFamily="50" charset="-128"/>
              </a:rPr>
              <a:t>現地調査と</a:t>
            </a:r>
            <a:r>
              <a:rPr lang="ja-JP" altLang="en-US" sz="4000" b="1" dirty="0" smtClean="0">
                <a:ea typeface="AR P勘亭流H" pitchFamily="50" charset="-128"/>
              </a:rPr>
              <a:t>会議</a:t>
            </a:r>
            <a:r>
              <a:rPr lang="ja-JP" altLang="en-US" sz="4000" b="1" dirty="0">
                <a:ea typeface="AR P勘亭流H" pitchFamily="50" charset="-128"/>
              </a:rPr>
              <a:t>ー</a:t>
            </a:r>
            <a:r>
              <a:rPr lang="ja-JP" altLang="en-US" sz="4000" b="1" dirty="0" smtClean="0">
                <a:ea typeface="AR P勘亭流H" pitchFamily="50" charset="-128"/>
              </a:rPr>
              <a:t>その</a:t>
            </a:r>
            <a:r>
              <a:rPr lang="en-US" altLang="ja-JP" sz="4000" b="1" dirty="0" smtClean="0">
                <a:ea typeface="AR P勘亭流H" pitchFamily="50" charset="-128"/>
              </a:rPr>
              <a:t>2</a:t>
            </a:r>
            <a:endParaRPr lang="ja-JP" altLang="en-US" sz="4000" b="1" dirty="0">
              <a:ea typeface="AR P勘亭流H" pitchFamily="50" charset="-128"/>
            </a:endParaRPr>
          </a:p>
        </p:txBody>
      </p:sp>
      <p:pic>
        <p:nvPicPr>
          <p:cNvPr id="4" name="図 3"/>
          <p:cNvPicPr>
            <a:picLocks noChangeAspect="1"/>
          </p:cNvPicPr>
          <p:nvPr/>
        </p:nvPicPr>
        <p:blipFill>
          <a:blip r:embed="rId3"/>
          <a:stretch>
            <a:fillRect/>
          </a:stretch>
        </p:blipFill>
        <p:spPr>
          <a:xfrm>
            <a:off x="179512" y="1124744"/>
            <a:ext cx="3389670" cy="2542252"/>
          </a:xfrm>
          <a:prstGeom prst="rect">
            <a:avLst/>
          </a:prstGeom>
        </p:spPr>
      </p:pic>
      <p:pic>
        <p:nvPicPr>
          <p:cNvPr id="204807" name="Picture 7" descr="bangla0926 (5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2894691" y="2821594"/>
            <a:ext cx="3375305" cy="25309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4" name="Picture 4" descr="DSCN1167"/>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5749827" y="4302226"/>
            <a:ext cx="3374776" cy="25305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9835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nvPr/>
        </p:nvPicPr>
        <p:blipFill rotWithShape="1">
          <a:blip r:embed="rId3" cstate="print">
            <a:extLst>
              <a:ext uri="{28A0092B-C50C-407E-A947-70E740481C1C}">
                <a14:useLocalDpi xmlns:a14="http://schemas.microsoft.com/office/drawing/2010/main" val="0"/>
              </a:ext>
            </a:extLst>
          </a:blip>
          <a:srcRect l="6218" t="5065" r="6218" b="7000"/>
          <a:stretch/>
        </p:blipFill>
        <p:spPr bwMode="auto">
          <a:xfrm>
            <a:off x="971600" y="1052736"/>
            <a:ext cx="3240360" cy="4752528"/>
          </a:xfrm>
          <a:prstGeom prst="rect">
            <a:avLst/>
          </a:prstGeom>
          <a:noFill/>
          <a:ln>
            <a:noFill/>
          </a:ln>
          <a:extLst>
            <a:ext uri="{53640926-AAD7-44D8-BBD7-CCE9431645EC}">
              <a14:shadowObscured xmlns:a14="http://schemas.microsoft.com/office/drawing/2010/main"/>
            </a:ext>
          </a:extLst>
        </p:spPr>
      </p:pic>
      <p:pic>
        <p:nvPicPr>
          <p:cNvPr id="11" name="図 10"/>
          <p:cNvPicPr/>
          <p:nvPr/>
        </p:nvPicPr>
        <p:blipFill rotWithShape="1">
          <a:blip r:embed="rId4" cstate="print">
            <a:extLst>
              <a:ext uri="{28A0092B-C50C-407E-A947-70E740481C1C}">
                <a14:useLocalDpi xmlns:a14="http://schemas.microsoft.com/office/drawing/2010/main" val="0"/>
              </a:ext>
            </a:extLst>
          </a:blip>
          <a:srcRect l="8377" t="3940" r="8385" b="2832"/>
          <a:stretch/>
        </p:blipFill>
        <p:spPr bwMode="auto">
          <a:xfrm>
            <a:off x="4716016" y="1052736"/>
            <a:ext cx="3024336" cy="4752528"/>
          </a:xfrm>
          <a:prstGeom prst="rect">
            <a:avLst/>
          </a:prstGeom>
          <a:noFill/>
          <a:ln>
            <a:noFill/>
          </a:ln>
          <a:extLst>
            <a:ext uri="{53640926-AAD7-44D8-BBD7-CCE9431645EC}">
              <a14:shadowObscured xmlns:a14="http://schemas.microsoft.com/office/drawing/2010/main"/>
            </a:ext>
          </a:extLst>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6</a:t>
            </a:fld>
            <a:endParaRPr kumimoji="1" lang="ja-JP" altLang="en-US"/>
          </a:p>
        </p:txBody>
      </p:sp>
    </p:spTree>
    <p:extLst>
      <p:ext uri="{BB962C8B-B14F-4D97-AF65-F5344CB8AC3E}">
        <p14:creationId xmlns:p14="http://schemas.microsoft.com/office/powerpoint/2010/main" val="1482300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7</a:t>
            </a:fld>
            <a:endParaRPr kumimoji="1" lang="ja-JP" altLang="en-US"/>
          </a:p>
        </p:txBody>
      </p:sp>
    </p:spTree>
    <p:extLst>
      <p:ext uri="{BB962C8B-B14F-4D97-AF65-F5344CB8AC3E}">
        <p14:creationId xmlns:p14="http://schemas.microsoft.com/office/powerpoint/2010/main" val="1097307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69"/>
          <p:cNvGraphicFramePr>
            <a:graphicFrameLocks noGrp="1"/>
          </p:cNvGraphicFramePr>
          <p:nvPr>
            <p:extLst>
              <p:ext uri="{D42A27DB-BD31-4B8C-83A1-F6EECF244321}">
                <p14:modId xmlns:p14="http://schemas.microsoft.com/office/powerpoint/2010/main" val="1348287642"/>
              </p:ext>
            </p:extLst>
          </p:nvPr>
        </p:nvGraphicFramePr>
        <p:xfrm>
          <a:off x="1259631" y="1916834"/>
          <a:ext cx="6336705" cy="3384375"/>
        </p:xfrm>
        <a:graphic>
          <a:graphicData uri="http://schemas.openxmlformats.org/drawingml/2006/table">
            <a:tbl>
              <a:tblPr/>
              <a:tblGrid>
                <a:gridCol w="4378704"/>
                <a:gridCol w="1958001"/>
              </a:tblGrid>
              <a:tr h="676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Place</a:t>
                      </a:r>
                    </a:p>
                  </a:txBody>
                  <a:tcPr anchor="ctr" horzOverflow="overflow">
                    <a:lnL cap="flat">
                      <a:noFill/>
                    </a:lnL>
                    <a:lnR w="127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Shells (ton)</a:t>
                      </a:r>
                    </a:p>
                  </a:txBody>
                  <a:tcPr anchor="ctr" horzOverflow="overflow">
                    <a:lnL w="12700" cap="flat" cmpd="sng" algn="ctr">
                      <a:solidFill>
                        <a:srgbClr val="000000"/>
                      </a:solidFill>
                      <a:prstDash val="solid"/>
                      <a:round/>
                      <a:headEnd type="none" w="med" len="med"/>
                      <a:tailEnd type="none" w="med" len="med"/>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r>
              <a:tr h="676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Japan</a:t>
                      </a:r>
                    </a:p>
                  </a:txBody>
                  <a:tcPr anchor="ct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HGP創英角ﾎﾟｯﾌﾟ体" pitchFamily="50" charset="-128"/>
                          <a:ea typeface="HGP創英角ﾎﾟｯﾌﾟ体" pitchFamily="50" charset="-128"/>
                        </a:rPr>
                        <a:t>151,000</a:t>
                      </a:r>
                    </a:p>
                  </a:txBody>
                  <a:tcPr anchor="ct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6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Mie prefecture</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9,627</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6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Tsu</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City</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715</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6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Tsu City (</a:t>
                      </a: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Mactra</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 </a:t>
                      </a:r>
                      <a:r>
                        <a:rPr kumimoji="1" lang="en-US" altLang="ja-JP" sz="2400" b="0" i="0" u="none" strike="noStrike" cap="none" normalizeH="0" baseline="0" dirty="0" err="1" smtClean="0">
                          <a:ln>
                            <a:noFill/>
                          </a:ln>
                          <a:solidFill>
                            <a:schemeClr val="tx1"/>
                          </a:solidFill>
                          <a:effectLst/>
                          <a:latin typeface="HGP創英角ﾎﾟｯﾌﾟ体" pitchFamily="50" charset="-128"/>
                          <a:ea typeface="HGP創英角ﾎﾟｯﾌﾟ体" pitchFamily="50" charset="-128"/>
                        </a:rPr>
                        <a:t>chinensis</a:t>
                      </a: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a:t>
                      </a:r>
                    </a:p>
                  </a:txBody>
                  <a:tcPr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407</a:t>
                      </a:r>
                    </a:p>
                  </a:txBody>
                  <a:tcPr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
        <p:nvSpPr>
          <p:cNvPr id="5" name="正方形/長方形 4"/>
          <p:cNvSpPr/>
          <p:nvPr/>
        </p:nvSpPr>
        <p:spPr>
          <a:xfrm>
            <a:off x="35496" y="692696"/>
            <a:ext cx="9108504" cy="584775"/>
          </a:xfrm>
          <a:prstGeom prst="rect">
            <a:avLst/>
          </a:prstGeom>
        </p:spPr>
        <p:txBody>
          <a:bodyPr wrap="square">
            <a:spAutoFit/>
          </a:bodyPr>
          <a:lstStyle/>
          <a:p>
            <a:pPr lvl="0" algn="ctr" fontAlgn="base">
              <a:spcBef>
                <a:spcPct val="50000"/>
              </a:spcBef>
              <a:spcAft>
                <a:spcPct val="0"/>
              </a:spcAft>
            </a:pPr>
            <a:r>
              <a:rPr lang="en-US" altLang="ja-JP" sz="3200" b="1" u="sng" dirty="0">
                <a:latin typeface="HGP創英角ﾎﾟｯﾌﾟ体" panose="040B0A00000000000000" pitchFamily="82" charset="-128"/>
                <a:ea typeface="HGP創英角ﾎﾟｯﾌﾟ体" panose="040B0A00000000000000" pitchFamily="82" charset="-128"/>
              </a:rPr>
              <a:t>The amount of shells </a:t>
            </a:r>
            <a:r>
              <a:rPr lang="en-US" altLang="ja-JP" sz="3200" b="1" u="sng" dirty="0" smtClean="0">
                <a:latin typeface="HGP創英角ﾎﾟｯﾌﾟ体" panose="040B0A00000000000000" pitchFamily="82" charset="-128"/>
                <a:ea typeface="HGP創英角ﾎﾟｯﾌﾟ体" panose="040B0A00000000000000" pitchFamily="82" charset="-128"/>
              </a:rPr>
              <a:t>production</a:t>
            </a:r>
            <a:endParaRPr lang="en-US" altLang="ja-JP" sz="3200" b="1" u="sng" dirty="0">
              <a:latin typeface="HGP創英角ﾎﾟｯﾌﾟ体" panose="040B0A00000000000000" pitchFamily="82" charset="-128"/>
              <a:ea typeface="HGP創英角ﾎﾟｯﾌﾟ体" panose="040B0A00000000000000" pitchFamily="82" charset="-128"/>
            </a:endParaRP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8</a:t>
            </a:fld>
            <a:endParaRPr kumimoji="1" lang="ja-JP" altLang="en-US"/>
          </a:p>
        </p:txBody>
      </p:sp>
    </p:spTree>
    <p:extLst>
      <p:ext uri="{BB962C8B-B14F-4D97-AF65-F5344CB8AC3E}">
        <p14:creationId xmlns:p14="http://schemas.microsoft.com/office/powerpoint/2010/main" val="146515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900113" y="4652963"/>
            <a:ext cx="34559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spcBef>
                <a:spcPct val="50000"/>
              </a:spcBef>
            </a:pPr>
            <a:r>
              <a:rPr lang="en-US" altLang="ja-JP" sz="3200">
                <a:latin typeface="HGP創英角ﾎﾟｯﾌﾟ体" panose="040B0A00000000000000" pitchFamily="82" charset="-128"/>
                <a:ea typeface="HGP創英角ﾎﾟｯﾌﾟ体" panose="040B0A00000000000000" pitchFamily="82" charset="-128"/>
              </a:rPr>
              <a:t>An automobile</a:t>
            </a:r>
          </a:p>
        </p:txBody>
      </p:sp>
      <p:sp>
        <p:nvSpPr>
          <p:cNvPr id="137222" name="AutoShape 6"/>
          <p:cNvSpPr>
            <a:spLocks noChangeArrowheads="1"/>
          </p:cNvSpPr>
          <p:nvPr/>
        </p:nvSpPr>
        <p:spPr bwMode="auto">
          <a:xfrm>
            <a:off x="4356100" y="4724400"/>
            <a:ext cx="862013" cy="576263"/>
          </a:xfrm>
          <a:prstGeom prst="rightArrow">
            <a:avLst>
              <a:gd name="adj1" fmla="val 50000"/>
              <a:gd name="adj2" fmla="val 37397"/>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endParaRPr lang="ja-JP" altLang="en-US"/>
          </a:p>
        </p:txBody>
      </p:sp>
      <p:sp>
        <p:nvSpPr>
          <p:cNvPr id="137223" name="Text Box 7"/>
          <p:cNvSpPr txBox="1">
            <a:spLocks noChangeArrowheads="1"/>
          </p:cNvSpPr>
          <p:nvPr/>
        </p:nvSpPr>
        <p:spPr bwMode="auto">
          <a:xfrm>
            <a:off x="5580063" y="4724400"/>
            <a:ext cx="3025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spcBef>
                <a:spcPct val="50000"/>
              </a:spcBef>
            </a:pPr>
            <a:r>
              <a:rPr lang="en-US" altLang="ja-JP" sz="3200">
                <a:latin typeface="HGP創英角ﾎﾟｯﾌﾟ体" panose="040B0A00000000000000" pitchFamily="82" charset="-128"/>
                <a:ea typeface="HGP創英角ﾎﾟｯﾌﾟ体" panose="040B0A00000000000000" pitchFamily="82" charset="-128"/>
              </a:rPr>
              <a:t>1ton(1000kg)</a:t>
            </a:r>
          </a:p>
        </p:txBody>
      </p:sp>
      <p:pic>
        <p:nvPicPr>
          <p:cNvPr id="20485" name="Picture 8" descr="MCj040638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916113"/>
            <a:ext cx="43211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Oval 9"/>
          <p:cNvSpPr>
            <a:spLocks noChangeArrowheads="1"/>
          </p:cNvSpPr>
          <p:nvPr/>
        </p:nvSpPr>
        <p:spPr bwMode="auto">
          <a:xfrm>
            <a:off x="755650" y="404813"/>
            <a:ext cx="6769100" cy="1008062"/>
          </a:xfrm>
          <a:prstGeom prst="ellipse">
            <a:avLst/>
          </a:prstGeom>
          <a:solidFill>
            <a:schemeClr val="accent1"/>
          </a:solidFill>
          <a:ln w="9525">
            <a:solidFill>
              <a:schemeClr val="tx1"/>
            </a:solidFill>
            <a:round/>
            <a:headEnd/>
            <a:tailEnd/>
          </a:ln>
        </p:spPr>
        <p:txBody>
          <a:bodyPr wrap="none" anchor="ct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algn="ctr" eaLnBrk="1" hangingPunct="1"/>
            <a:r>
              <a:rPr lang="en-US" altLang="ja-JP" sz="6000" b="1">
                <a:latin typeface="HGP創英角ﾎﾟｯﾌﾟ体" panose="040B0A00000000000000" pitchFamily="82" charset="-128"/>
                <a:ea typeface="HGP創英角ﾎﾟｯﾌﾟ体" panose="040B0A00000000000000" pitchFamily="82" charset="-128"/>
              </a:rPr>
              <a:t>Imagine</a:t>
            </a:r>
          </a:p>
        </p:txBody>
      </p:sp>
      <p:sp>
        <p:nvSpPr>
          <p:cNvPr id="20487" name="Text Box 10"/>
          <p:cNvSpPr txBox="1">
            <a:spLocks noChangeArrowheads="1"/>
          </p:cNvSpPr>
          <p:nvPr/>
        </p:nvSpPr>
        <p:spPr bwMode="auto">
          <a:xfrm>
            <a:off x="0" y="5734050"/>
            <a:ext cx="493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spcBef>
                <a:spcPct val="50000"/>
              </a:spcBef>
            </a:pPr>
            <a:r>
              <a:rPr lang="en-US" altLang="ja-JP" sz="2400" b="1">
                <a:latin typeface="HGP創英角ﾎﾟｯﾌﾟ体" panose="040B0A00000000000000" pitchFamily="82" charset="-128"/>
                <a:ea typeface="HGP創英角ﾎﾟｯﾌﾟ体" panose="040B0A00000000000000" pitchFamily="82" charset="-128"/>
              </a:rPr>
              <a:t>The amount of shell in Japan</a:t>
            </a:r>
          </a:p>
        </p:txBody>
      </p:sp>
      <p:sp>
        <p:nvSpPr>
          <p:cNvPr id="137227" name="AutoShape 11"/>
          <p:cNvSpPr>
            <a:spLocks noChangeArrowheads="1"/>
          </p:cNvSpPr>
          <p:nvPr/>
        </p:nvSpPr>
        <p:spPr bwMode="auto">
          <a:xfrm>
            <a:off x="4427538" y="5734050"/>
            <a:ext cx="719137" cy="576263"/>
          </a:xfrm>
          <a:prstGeom prst="rightArrow">
            <a:avLst>
              <a:gd name="adj1" fmla="val 50000"/>
              <a:gd name="adj2" fmla="val 31198"/>
            </a:avLst>
          </a:prstGeom>
          <a:solidFill>
            <a:srgbClr val="FF0000"/>
          </a:solidFill>
          <a:ln w="9525">
            <a:solidFill>
              <a:schemeClr val="tx1"/>
            </a:solidFill>
            <a:miter lim="800000"/>
            <a:headEnd/>
            <a:tailEnd/>
          </a:ln>
        </p:spPr>
        <p:txBody>
          <a:bodyPr wrap="none" anchor="ct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endParaRPr lang="ja-JP" altLang="en-US"/>
          </a:p>
        </p:txBody>
      </p:sp>
      <p:sp>
        <p:nvSpPr>
          <p:cNvPr id="20489" name="Rectangle 12"/>
          <p:cNvSpPr>
            <a:spLocks noChangeArrowheads="1"/>
          </p:cNvSpPr>
          <p:nvPr/>
        </p:nvSpPr>
        <p:spPr bwMode="auto">
          <a:xfrm>
            <a:off x="3625850" y="3246438"/>
            <a:ext cx="1892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r>
              <a:rPr lang="en-US" altLang="ja-JP"/>
              <a:t>An automobile</a:t>
            </a:r>
          </a:p>
        </p:txBody>
      </p:sp>
      <p:sp>
        <p:nvSpPr>
          <p:cNvPr id="137229" name="Rectangle 13"/>
          <p:cNvSpPr>
            <a:spLocks noChangeArrowheads="1"/>
          </p:cNvSpPr>
          <p:nvPr/>
        </p:nvSpPr>
        <p:spPr bwMode="auto">
          <a:xfrm>
            <a:off x="5137150" y="5734050"/>
            <a:ext cx="4006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Bodoni MT Black" panose="02070A03080606020203" pitchFamily="18" charset="0"/>
                <a:ea typeface="ＭＳ Ｐゴシック" panose="020B0600070205080204" pitchFamily="34" charset="-128"/>
              </a:defRPr>
            </a:lvl1pPr>
            <a:lvl2pPr marL="742950" indent="-285750" eaLnBrk="0" hangingPunct="0">
              <a:defRPr kumimoji="1">
                <a:solidFill>
                  <a:schemeClr val="tx1"/>
                </a:solidFill>
                <a:latin typeface="Bodoni MT Black" panose="02070A03080606020203" pitchFamily="18" charset="0"/>
                <a:ea typeface="ＭＳ Ｐゴシック" panose="020B0600070205080204" pitchFamily="34" charset="-128"/>
              </a:defRPr>
            </a:lvl2pPr>
            <a:lvl3pPr marL="1143000" indent="-228600" eaLnBrk="0" hangingPunct="0">
              <a:defRPr kumimoji="1">
                <a:solidFill>
                  <a:schemeClr val="tx1"/>
                </a:solidFill>
                <a:latin typeface="Bodoni MT Black" panose="02070A03080606020203" pitchFamily="18" charset="0"/>
                <a:ea typeface="ＭＳ Ｐゴシック" panose="020B0600070205080204" pitchFamily="34" charset="-128"/>
              </a:defRPr>
            </a:lvl3pPr>
            <a:lvl4pPr marL="1600200" indent="-228600" eaLnBrk="0" hangingPunct="0">
              <a:defRPr kumimoji="1">
                <a:solidFill>
                  <a:schemeClr val="tx1"/>
                </a:solidFill>
                <a:latin typeface="Bodoni MT Black" panose="02070A03080606020203" pitchFamily="18" charset="0"/>
                <a:ea typeface="ＭＳ Ｐゴシック" panose="020B0600070205080204" pitchFamily="34" charset="-128"/>
              </a:defRPr>
            </a:lvl4pPr>
            <a:lvl5pPr marL="2057400" indent="-228600" eaLnBrk="0" hangingPunct="0">
              <a:defRPr kumimoji="1">
                <a:solidFill>
                  <a:schemeClr val="tx1"/>
                </a:solidFill>
                <a:latin typeface="Bodoni MT Black" panose="02070A03080606020203" pitchFamily="18"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Bodoni MT Black" panose="02070A03080606020203" pitchFamily="18" charset="0"/>
                <a:ea typeface="ＭＳ Ｐゴシック" panose="020B0600070205080204" pitchFamily="34" charset="-128"/>
              </a:defRPr>
            </a:lvl9pPr>
          </a:lstStyle>
          <a:p>
            <a:pPr eaLnBrk="1" hangingPunct="1"/>
            <a:r>
              <a:rPr lang="en-US" altLang="ja-JP" sz="2800" b="1"/>
              <a:t>151,000 automobiles</a:t>
            </a: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9</a:t>
            </a:fld>
            <a:endParaRPr kumimoji="1" lang="ja-JP" altLang="en-US"/>
          </a:p>
        </p:txBody>
      </p:sp>
    </p:spTree>
    <p:extLst>
      <p:ext uri="{BB962C8B-B14F-4D97-AF65-F5344CB8AC3E}">
        <p14:creationId xmlns:p14="http://schemas.microsoft.com/office/powerpoint/2010/main" val="3914250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diamond(in)">
                                      <p:cBhvr>
                                        <p:cTn id="7" dur="2000"/>
                                        <p:tgtEl>
                                          <p:spTgt spid="1372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7222"/>
                                        </p:tgtEl>
                                        <p:attrNameLst>
                                          <p:attrName>style.visibility</p:attrName>
                                        </p:attrNameLst>
                                      </p:cBhvr>
                                      <p:to>
                                        <p:strVal val="visible"/>
                                      </p:to>
                                    </p:set>
                                    <p:anim calcmode="lin" valueType="num">
                                      <p:cBhvr additive="base">
                                        <p:cTn id="10" dur="500" fill="hold"/>
                                        <p:tgtEl>
                                          <p:spTgt spid="137222"/>
                                        </p:tgtEl>
                                        <p:attrNameLst>
                                          <p:attrName>ppt_x</p:attrName>
                                        </p:attrNameLst>
                                      </p:cBhvr>
                                      <p:tavLst>
                                        <p:tav tm="0">
                                          <p:val>
                                            <p:strVal val="#ppt_x"/>
                                          </p:val>
                                        </p:tav>
                                        <p:tav tm="100000">
                                          <p:val>
                                            <p:strVal val="#ppt_x"/>
                                          </p:val>
                                        </p:tav>
                                      </p:tavLst>
                                    </p:anim>
                                    <p:anim calcmode="lin" valueType="num">
                                      <p:cBhvr additive="base">
                                        <p:cTn id="11" dur="500" fill="hold"/>
                                        <p:tgtEl>
                                          <p:spTgt spid="137222"/>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37227"/>
                                        </p:tgtEl>
                                        <p:attrNameLst>
                                          <p:attrName>style.visibility</p:attrName>
                                        </p:attrNameLst>
                                      </p:cBhvr>
                                      <p:to>
                                        <p:strVal val="visible"/>
                                      </p:to>
                                    </p:set>
                                    <p:animEffect transition="in" filter="checkerboard(across)">
                                      <p:cBhvr>
                                        <p:cTn id="16" dur="500"/>
                                        <p:tgtEl>
                                          <p:spTgt spid="1372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37229"/>
                                        </p:tgtEl>
                                        <p:attrNameLst>
                                          <p:attrName>style.visibility</p:attrName>
                                        </p:attrNameLst>
                                      </p:cBhvr>
                                      <p:to>
                                        <p:strVal val="visible"/>
                                      </p:to>
                                    </p:set>
                                    <p:animEffect transition="in" filter="box(in)">
                                      <p:cBhvr>
                                        <p:cTn id="21" dur="500"/>
                                        <p:tgtEl>
                                          <p:spTgt spid="13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p:bldP spid="137227" grpId="0" animBg="1"/>
      <p:bldP spid="137229" grpId="0"/>
    </p:bldLst>
  </p:timing>
</p:sld>
</file>

<file path=ppt/theme/theme1.xml><?xml version="1.0" encoding="utf-8"?>
<a:theme xmlns:a="http://schemas.openxmlformats.org/drawingml/2006/main" name="テクノロジー">
  <a:themeElements>
    <a:clrScheme name="テクノロジー">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テクノロジー">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テクノロジー">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6232</TotalTime>
  <Words>370</Words>
  <Application>Microsoft Office PowerPoint</Application>
  <PresentationFormat>画面に合わせる (4:3)</PresentationFormat>
  <Paragraphs>138</Paragraphs>
  <Slides>51</Slides>
  <Notes>22</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3</vt:i4>
      </vt:variant>
      <vt:variant>
        <vt:lpstr>スライド タイトル</vt:lpstr>
      </vt:variant>
      <vt:variant>
        <vt:i4>51</vt:i4>
      </vt:variant>
    </vt:vector>
  </HeadingPairs>
  <TitlesOfParts>
    <vt:vector size="68" baseType="lpstr">
      <vt:lpstr>AR P勘亭流H</vt:lpstr>
      <vt:lpstr>HGPSoeiKakupoptai</vt:lpstr>
      <vt:lpstr>HGPSoeiKakupoptai</vt:lpstr>
      <vt:lpstr>HGS教科書体</vt:lpstr>
      <vt:lpstr>HGｺﾞｼｯｸM</vt:lpstr>
      <vt:lpstr>ＭＳ Ｐゴシック</vt:lpstr>
      <vt:lpstr>Aharoni</vt:lpstr>
      <vt:lpstr>Arial</vt:lpstr>
      <vt:lpstr>Bodoni MT Black</vt:lpstr>
      <vt:lpstr>Britannic Bold</vt:lpstr>
      <vt:lpstr>Calibri</vt:lpstr>
      <vt:lpstr>Franklin Gothic Book</vt:lpstr>
      <vt:lpstr>Wingdings 2</vt:lpstr>
      <vt:lpstr>テクノロジー</vt:lpstr>
      <vt:lpstr>グラフ</vt:lpstr>
      <vt:lpstr>Visio</vt:lpstr>
      <vt:lpstr>パッケージャー シェル オブジェクト</vt:lpstr>
      <vt:lpstr>国際環境保全学研究分野</vt:lpstr>
      <vt:lpstr>PowerPoint プレゼンテーション</vt:lpstr>
      <vt:lpstr>Background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建設や個体廃棄物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野立て太陽光発電支柱基礎の開発</vt:lpstr>
      <vt:lpstr>野立て太陽光発電支柱基礎の開発</vt:lpstr>
      <vt:lpstr>野立て太陽光発電支柱基礎の開発</vt:lpstr>
      <vt:lpstr>野立て太陽光発電支柱基礎の開発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Twin Problem</vt:lpstr>
      <vt:lpstr>PowerPoint プレゼンテーション</vt:lpstr>
      <vt:lpstr>現地調査と会議－その１</vt:lpstr>
      <vt:lpstr>現地調査と会議ーその2</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Zakaria Hossain</dc:creator>
  <cp:lastModifiedBy>Zakaria Hossain</cp:lastModifiedBy>
  <cp:revision>270</cp:revision>
  <cp:lastPrinted>2014-10-22T04:34:39Z</cp:lastPrinted>
  <dcterms:created xsi:type="dcterms:W3CDTF">2008-04-21T00:46:16Z</dcterms:created>
  <dcterms:modified xsi:type="dcterms:W3CDTF">2015-01-27T02:05:46Z</dcterms:modified>
</cp:coreProperties>
</file>